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20"/>
  </p:notesMasterIdLst>
  <p:sldIdLst>
    <p:sldId id="410" r:id="rId2"/>
    <p:sldId id="360" r:id="rId3"/>
    <p:sldId id="370" r:id="rId4"/>
    <p:sldId id="371" r:id="rId5"/>
    <p:sldId id="372" r:id="rId6"/>
    <p:sldId id="374" r:id="rId7"/>
    <p:sldId id="375" r:id="rId8"/>
    <p:sldId id="378" r:id="rId9"/>
    <p:sldId id="388" r:id="rId10"/>
    <p:sldId id="389" r:id="rId11"/>
    <p:sldId id="391" r:id="rId12"/>
    <p:sldId id="393" r:id="rId13"/>
    <p:sldId id="407" r:id="rId14"/>
    <p:sldId id="259" r:id="rId15"/>
    <p:sldId id="262" r:id="rId16"/>
    <p:sldId id="261" r:id="rId17"/>
    <p:sldId id="260" r:id="rId18"/>
    <p:sldId id="40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EB3"/>
    <a:srgbClr val="4A6FAC"/>
    <a:srgbClr val="B52ACC"/>
    <a:srgbClr val="AB25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5" autoAdjust="0"/>
    <p:restoredTop sz="93634" autoAdjust="0"/>
  </p:normalViewPr>
  <p:slideViewPr>
    <p:cSldViewPr snapToGrid="0">
      <p:cViewPr varScale="1">
        <p:scale>
          <a:sx n="61" d="100"/>
          <a:sy n="61" d="100"/>
        </p:scale>
        <p:origin x="1224"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AC3FB-F4E3-4FD0-BC46-E9FA14EFD7E0}" type="datetimeFigureOut">
              <a:rPr lang="en-US" smtClean="0"/>
              <a:t>12/29/2024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625B0-023F-45EA-A50B-BE8DFC8B9170}" type="slidenum">
              <a:rPr lang="en-US" smtClean="0"/>
              <a:t>‹#›</a:t>
            </a:fld>
            <a:endParaRPr lang="en-US"/>
          </a:p>
        </p:txBody>
      </p:sp>
    </p:spTree>
    <p:extLst>
      <p:ext uri="{BB962C8B-B14F-4D97-AF65-F5344CB8AC3E}">
        <p14:creationId xmlns:p14="http://schemas.microsoft.com/office/powerpoint/2010/main" val="2048745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extreme rainfall years helps identify drought patterns, and guide water management, and crop planning. Rainfall data from 1911 to 1987 shows stability with minor fluctuations, indicating consistent weather. The highest rainfall was in 1911 (403.5 mm), followed by 1987 (401.9 mm), and the lowest in 1918 (392.6 mm). These slight changes could impact agriculture and water management, requiring adjustments for annual variations. </a:t>
            </a:r>
            <a:endParaRPr lang="en-IN" dirty="0"/>
          </a:p>
        </p:txBody>
      </p:sp>
      <p:sp>
        <p:nvSpPr>
          <p:cNvPr id="4" name="Slide Number Placeholder 3"/>
          <p:cNvSpPr>
            <a:spLocks noGrp="1"/>
          </p:cNvSpPr>
          <p:nvPr>
            <p:ph type="sldNum" sz="quarter" idx="5"/>
          </p:nvPr>
        </p:nvSpPr>
        <p:spPr/>
        <p:txBody>
          <a:bodyPr/>
          <a:lstStyle/>
          <a:p>
            <a:fld id="{DF9625B0-023F-45EA-A50B-BE8DFC8B9170}" type="slidenum">
              <a:rPr lang="en-US" smtClean="0"/>
              <a:t>5</a:t>
            </a:fld>
            <a:endParaRPr lang="en-US"/>
          </a:p>
        </p:txBody>
      </p:sp>
    </p:spTree>
    <p:extLst>
      <p:ext uri="{BB962C8B-B14F-4D97-AF65-F5344CB8AC3E}">
        <p14:creationId xmlns:p14="http://schemas.microsoft.com/office/powerpoint/2010/main" val="589338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25% (1st Quartile or Q1)</a:t>
            </a:r>
            <a:r>
              <a:rPr lang="en-US" dirty="0"/>
              <a:t>:</a:t>
            </a:r>
          </a:p>
          <a:p>
            <a:pPr>
              <a:buFont typeface="Arial" panose="020B0604020202020204" pitchFamily="34" charset="0"/>
              <a:buChar char="•"/>
            </a:pPr>
            <a:r>
              <a:rPr lang="en-US" dirty="0"/>
              <a:t>This is the value below which </a:t>
            </a:r>
            <a:r>
              <a:rPr lang="en-US" b="1" dirty="0"/>
              <a:t>25%</a:t>
            </a:r>
            <a:r>
              <a:rPr lang="en-US" dirty="0"/>
              <a:t> of the data fall. In your case, </a:t>
            </a:r>
            <a:r>
              <a:rPr lang="en-US" b="1" dirty="0"/>
              <a:t>11.16 million</a:t>
            </a:r>
            <a:r>
              <a:rPr lang="en-US" dirty="0"/>
              <a:t> is the population value below which 25% of the population data points lie.</a:t>
            </a:r>
          </a:p>
          <a:p>
            <a:r>
              <a:rPr lang="en-US" b="1" dirty="0"/>
              <a:t>50% (Median or Q2)</a:t>
            </a:r>
            <a:r>
              <a:rPr lang="en-US" dirty="0"/>
              <a:t>:</a:t>
            </a:r>
          </a:p>
          <a:p>
            <a:pPr>
              <a:buFont typeface="Arial" panose="020B0604020202020204" pitchFamily="34" charset="0"/>
              <a:buChar char="•"/>
            </a:pPr>
            <a:r>
              <a:rPr lang="en-US" dirty="0"/>
              <a:t>This is the </a:t>
            </a:r>
            <a:r>
              <a:rPr lang="en-US" b="1" dirty="0"/>
              <a:t>middle value</a:t>
            </a:r>
            <a:r>
              <a:rPr lang="en-US" dirty="0"/>
              <a:t> in the dataset, where </a:t>
            </a:r>
            <a:r>
              <a:rPr lang="en-US" b="1" dirty="0"/>
              <a:t>50%</a:t>
            </a:r>
            <a:r>
              <a:rPr lang="en-US" dirty="0"/>
              <a:t> of the values are above and </a:t>
            </a:r>
            <a:r>
              <a:rPr lang="en-US" b="1" dirty="0"/>
              <a:t>50%</a:t>
            </a:r>
            <a:r>
              <a:rPr lang="en-US" dirty="0"/>
              <a:t> are below. For your data, </a:t>
            </a:r>
            <a:r>
              <a:rPr lang="en-US" b="1" dirty="0"/>
              <a:t>18.45 million</a:t>
            </a:r>
            <a:r>
              <a:rPr lang="en-US" dirty="0"/>
              <a:t> represents the median population.</a:t>
            </a:r>
          </a:p>
          <a:p>
            <a:r>
              <a:rPr lang="en-US" b="1" dirty="0"/>
              <a:t>75% (3rd Quartile or Q3)</a:t>
            </a:r>
            <a:r>
              <a:rPr lang="en-US" dirty="0"/>
              <a:t>:</a:t>
            </a:r>
          </a:p>
          <a:p>
            <a:pPr>
              <a:buFont typeface="Arial" panose="020B0604020202020204" pitchFamily="34" charset="0"/>
              <a:buChar char="•"/>
            </a:pPr>
            <a:r>
              <a:rPr lang="en-US" dirty="0"/>
              <a:t>This is the value below which </a:t>
            </a:r>
            <a:r>
              <a:rPr lang="en-US" b="1" dirty="0"/>
              <a:t>75%</a:t>
            </a:r>
            <a:r>
              <a:rPr lang="en-US" dirty="0"/>
              <a:t> of the data fall. In your case, </a:t>
            </a:r>
            <a:r>
              <a:rPr lang="en-US" b="1" dirty="0"/>
              <a:t>35.89 million</a:t>
            </a:r>
            <a:r>
              <a:rPr lang="en-US" dirty="0"/>
              <a:t> is the population value below which 75% of the data points lie.</a:t>
            </a:r>
          </a:p>
          <a:p>
            <a:endParaRPr lang="en-IN" dirty="0"/>
          </a:p>
        </p:txBody>
      </p:sp>
      <p:sp>
        <p:nvSpPr>
          <p:cNvPr id="4" name="Slide Number Placeholder 3"/>
          <p:cNvSpPr>
            <a:spLocks noGrp="1"/>
          </p:cNvSpPr>
          <p:nvPr>
            <p:ph type="sldNum" sz="quarter" idx="5"/>
          </p:nvPr>
        </p:nvSpPr>
        <p:spPr/>
        <p:txBody>
          <a:bodyPr/>
          <a:lstStyle/>
          <a:p>
            <a:fld id="{DF9625B0-023F-45EA-A50B-BE8DFC8B9170}" type="slidenum">
              <a:rPr lang="en-US" smtClean="0"/>
              <a:t>16</a:t>
            </a:fld>
            <a:endParaRPr lang="en-US"/>
          </a:p>
        </p:txBody>
      </p:sp>
    </p:spTree>
    <p:extLst>
      <p:ext uri="{BB962C8B-B14F-4D97-AF65-F5344CB8AC3E}">
        <p14:creationId xmlns:p14="http://schemas.microsoft.com/office/powerpoint/2010/main" val="1242720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B4B2E-49B7-9412-A63C-9457729523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08ECD62-6777-5AE7-2B52-C6498EB07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163200C-D868-12AD-3B79-81772C074D4C}"/>
              </a:ext>
            </a:extLst>
          </p:cNvPr>
          <p:cNvSpPr>
            <a:spLocks noGrp="1"/>
          </p:cNvSpPr>
          <p:nvPr>
            <p:ph type="dt" sz="half" idx="10"/>
          </p:nvPr>
        </p:nvSpPr>
        <p:spPr/>
        <p:txBody>
          <a:bodyPr/>
          <a:lstStyle/>
          <a:p>
            <a:fld id="{982EC835-5118-4201-8F41-B111FA51DCA5}" type="datetime1">
              <a:rPr lang="en-US" smtClean="0"/>
              <a:t>12/29/2024</a:t>
            </a:fld>
            <a:endParaRPr lang="en-US"/>
          </a:p>
        </p:txBody>
      </p:sp>
      <p:sp>
        <p:nvSpPr>
          <p:cNvPr id="5" name="Footer Placeholder 4">
            <a:extLst>
              <a:ext uri="{FF2B5EF4-FFF2-40B4-BE49-F238E27FC236}">
                <a16:creationId xmlns:a16="http://schemas.microsoft.com/office/drawing/2014/main" id="{DC6C6190-2075-1EA0-F34E-E4ABCD823C88}"/>
              </a:ext>
            </a:extLst>
          </p:cNvPr>
          <p:cNvSpPr>
            <a:spLocks noGrp="1"/>
          </p:cNvSpPr>
          <p:nvPr>
            <p:ph type="ftr" sz="quarter" idx="11"/>
          </p:nvPr>
        </p:nvSpPr>
        <p:spPr/>
        <p:txBody>
          <a:bodyPr/>
          <a:lstStyle/>
          <a:p>
            <a:r>
              <a:rPr lang="en-US"/>
              <a:t>ADANI INSTITUTE OF DIGITAL TECHNOLOGY MANAGEMENT </a:t>
            </a:r>
          </a:p>
        </p:txBody>
      </p:sp>
      <p:sp>
        <p:nvSpPr>
          <p:cNvPr id="6" name="Slide Number Placeholder 5">
            <a:extLst>
              <a:ext uri="{FF2B5EF4-FFF2-40B4-BE49-F238E27FC236}">
                <a16:creationId xmlns:a16="http://schemas.microsoft.com/office/drawing/2014/main" id="{654B3096-D122-F1E3-F4A5-88D61F5101DC}"/>
              </a:ext>
            </a:extLst>
          </p:cNvPr>
          <p:cNvSpPr>
            <a:spLocks noGrp="1"/>
          </p:cNvSpPr>
          <p:nvPr>
            <p:ph type="sldNum" sz="quarter" idx="12"/>
          </p:nvPr>
        </p:nvSpPr>
        <p:spPr/>
        <p:txBody>
          <a:bodyPr/>
          <a:lstStyle/>
          <a:p>
            <a:fld id="{4BE18F05-C3D0-4616-BBA3-717C141F9FDD}" type="slidenum">
              <a:rPr lang="en-US" smtClean="0"/>
              <a:t>‹#›</a:t>
            </a:fld>
            <a:endParaRPr lang="en-US"/>
          </a:p>
        </p:txBody>
      </p:sp>
    </p:spTree>
    <p:extLst>
      <p:ext uri="{BB962C8B-B14F-4D97-AF65-F5344CB8AC3E}">
        <p14:creationId xmlns:p14="http://schemas.microsoft.com/office/powerpoint/2010/main" val="2369920708"/>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41EA-B153-4D8E-289B-EEC232913D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C7D950-9BDC-1AEB-4B78-AC29E0B09D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00BE99-0E75-D51B-9347-ACA5ED4205D9}"/>
              </a:ext>
            </a:extLst>
          </p:cNvPr>
          <p:cNvSpPr>
            <a:spLocks noGrp="1"/>
          </p:cNvSpPr>
          <p:nvPr>
            <p:ph type="dt" sz="half" idx="10"/>
          </p:nvPr>
        </p:nvSpPr>
        <p:spPr/>
        <p:txBody>
          <a:bodyPr/>
          <a:lstStyle/>
          <a:p>
            <a:fld id="{111D1DA9-426E-4F9F-A9A7-88A37DE9C207}" type="datetime1">
              <a:rPr lang="en-US" smtClean="0"/>
              <a:t>12/29/2024</a:t>
            </a:fld>
            <a:endParaRPr lang="en-US"/>
          </a:p>
        </p:txBody>
      </p:sp>
      <p:sp>
        <p:nvSpPr>
          <p:cNvPr id="5" name="Footer Placeholder 4">
            <a:extLst>
              <a:ext uri="{FF2B5EF4-FFF2-40B4-BE49-F238E27FC236}">
                <a16:creationId xmlns:a16="http://schemas.microsoft.com/office/drawing/2014/main" id="{D0C93D4B-FA01-6186-284F-322DC1BB8585}"/>
              </a:ext>
            </a:extLst>
          </p:cNvPr>
          <p:cNvSpPr>
            <a:spLocks noGrp="1"/>
          </p:cNvSpPr>
          <p:nvPr>
            <p:ph type="ftr" sz="quarter" idx="11"/>
          </p:nvPr>
        </p:nvSpPr>
        <p:spPr/>
        <p:txBody>
          <a:bodyPr/>
          <a:lstStyle/>
          <a:p>
            <a:r>
              <a:rPr lang="en-US"/>
              <a:t>ADANI INSTITUTE OF DIGITAL TECHNOLOGY MANAGEMENT </a:t>
            </a:r>
          </a:p>
        </p:txBody>
      </p:sp>
      <p:sp>
        <p:nvSpPr>
          <p:cNvPr id="6" name="Slide Number Placeholder 5">
            <a:extLst>
              <a:ext uri="{FF2B5EF4-FFF2-40B4-BE49-F238E27FC236}">
                <a16:creationId xmlns:a16="http://schemas.microsoft.com/office/drawing/2014/main" id="{5AF99F72-DB3C-5C8C-C0DB-6F5CF3F78451}"/>
              </a:ext>
            </a:extLst>
          </p:cNvPr>
          <p:cNvSpPr>
            <a:spLocks noGrp="1"/>
          </p:cNvSpPr>
          <p:nvPr>
            <p:ph type="sldNum" sz="quarter" idx="12"/>
          </p:nvPr>
        </p:nvSpPr>
        <p:spPr/>
        <p:txBody>
          <a:bodyPr/>
          <a:lstStyle/>
          <a:p>
            <a:fld id="{4BE18F05-C3D0-4616-BBA3-717C141F9FDD}" type="slidenum">
              <a:rPr lang="en-US" smtClean="0"/>
              <a:t>‹#›</a:t>
            </a:fld>
            <a:endParaRPr lang="en-US"/>
          </a:p>
        </p:txBody>
      </p:sp>
    </p:spTree>
    <p:extLst>
      <p:ext uri="{BB962C8B-B14F-4D97-AF65-F5344CB8AC3E}">
        <p14:creationId xmlns:p14="http://schemas.microsoft.com/office/powerpoint/2010/main" val="3361166462"/>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3C7D2-A561-BFC0-C9B4-2AFEDE8787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FADB8C-0072-B3C2-F369-6AB3803E3B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1359E7-02DE-B806-E21B-6327110EE2A4}"/>
              </a:ext>
            </a:extLst>
          </p:cNvPr>
          <p:cNvSpPr>
            <a:spLocks noGrp="1"/>
          </p:cNvSpPr>
          <p:nvPr>
            <p:ph type="dt" sz="half" idx="10"/>
          </p:nvPr>
        </p:nvSpPr>
        <p:spPr/>
        <p:txBody>
          <a:bodyPr/>
          <a:lstStyle/>
          <a:p>
            <a:fld id="{6A85E54C-BD27-4019-9862-9C06EB8DC479}" type="datetime1">
              <a:rPr lang="en-US" smtClean="0"/>
              <a:t>12/29/2024</a:t>
            </a:fld>
            <a:endParaRPr lang="en-US"/>
          </a:p>
        </p:txBody>
      </p:sp>
      <p:sp>
        <p:nvSpPr>
          <p:cNvPr id="5" name="Footer Placeholder 4">
            <a:extLst>
              <a:ext uri="{FF2B5EF4-FFF2-40B4-BE49-F238E27FC236}">
                <a16:creationId xmlns:a16="http://schemas.microsoft.com/office/drawing/2014/main" id="{025EED47-8362-A62E-6514-51725196CD9D}"/>
              </a:ext>
            </a:extLst>
          </p:cNvPr>
          <p:cNvSpPr>
            <a:spLocks noGrp="1"/>
          </p:cNvSpPr>
          <p:nvPr>
            <p:ph type="ftr" sz="quarter" idx="11"/>
          </p:nvPr>
        </p:nvSpPr>
        <p:spPr/>
        <p:txBody>
          <a:bodyPr/>
          <a:lstStyle/>
          <a:p>
            <a:r>
              <a:rPr lang="en-US"/>
              <a:t>ADANI INSTITUTE OF DIGITAL TECHNOLOGY MANAGEMENT </a:t>
            </a:r>
          </a:p>
        </p:txBody>
      </p:sp>
      <p:sp>
        <p:nvSpPr>
          <p:cNvPr id="6" name="Slide Number Placeholder 5">
            <a:extLst>
              <a:ext uri="{FF2B5EF4-FFF2-40B4-BE49-F238E27FC236}">
                <a16:creationId xmlns:a16="http://schemas.microsoft.com/office/drawing/2014/main" id="{4E01B9E9-EA38-0109-EB05-DC563A8E729B}"/>
              </a:ext>
            </a:extLst>
          </p:cNvPr>
          <p:cNvSpPr>
            <a:spLocks noGrp="1"/>
          </p:cNvSpPr>
          <p:nvPr>
            <p:ph type="sldNum" sz="quarter" idx="12"/>
          </p:nvPr>
        </p:nvSpPr>
        <p:spPr/>
        <p:txBody>
          <a:bodyPr/>
          <a:lstStyle/>
          <a:p>
            <a:fld id="{4BE18F05-C3D0-4616-BBA3-717C141F9FDD}" type="slidenum">
              <a:rPr lang="en-US" smtClean="0"/>
              <a:t>‹#›</a:t>
            </a:fld>
            <a:endParaRPr lang="en-US"/>
          </a:p>
        </p:txBody>
      </p:sp>
    </p:spTree>
    <p:extLst>
      <p:ext uri="{BB962C8B-B14F-4D97-AF65-F5344CB8AC3E}">
        <p14:creationId xmlns:p14="http://schemas.microsoft.com/office/powerpoint/2010/main" val="3849473676"/>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2B2B-1D6E-DBAE-0EF3-E5CAC453BE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D546A9-B426-9A5B-5779-C4D85D4A7A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D81DFB-00FC-9C45-BE4C-623BC807A9F4}"/>
              </a:ext>
            </a:extLst>
          </p:cNvPr>
          <p:cNvSpPr>
            <a:spLocks noGrp="1"/>
          </p:cNvSpPr>
          <p:nvPr>
            <p:ph type="dt" sz="half" idx="10"/>
          </p:nvPr>
        </p:nvSpPr>
        <p:spPr/>
        <p:txBody>
          <a:bodyPr/>
          <a:lstStyle/>
          <a:p>
            <a:fld id="{53150966-D021-4AD2-BA8E-22750C8312A6}" type="datetime1">
              <a:rPr lang="en-US" smtClean="0"/>
              <a:t>12/29/2024</a:t>
            </a:fld>
            <a:endParaRPr lang="en-US"/>
          </a:p>
        </p:txBody>
      </p:sp>
      <p:sp>
        <p:nvSpPr>
          <p:cNvPr id="5" name="Footer Placeholder 4">
            <a:extLst>
              <a:ext uri="{FF2B5EF4-FFF2-40B4-BE49-F238E27FC236}">
                <a16:creationId xmlns:a16="http://schemas.microsoft.com/office/drawing/2014/main" id="{D08479B6-109A-E52B-7797-88709EBD9A72}"/>
              </a:ext>
            </a:extLst>
          </p:cNvPr>
          <p:cNvSpPr>
            <a:spLocks noGrp="1"/>
          </p:cNvSpPr>
          <p:nvPr>
            <p:ph type="ftr" sz="quarter" idx="11"/>
          </p:nvPr>
        </p:nvSpPr>
        <p:spPr/>
        <p:txBody>
          <a:bodyPr/>
          <a:lstStyle/>
          <a:p>
            <a:r>
              <a:rPr lang="en-US"/>
              <a:t>ADANI INSTITUTE OF DIGITAL TECHNOLOGY MANAGEMENT </a:t>
            </a:r>
          </a:p>
        </p:txBody>
      </p:sp>
      <p:sp>
        <p:nvSpPr>
          <p:cNvPr id="6" name="Slide Number Placeholder 5">
            <a:extLst>
              <a:ext uri="{FF2B5EF4-FFF2-40B4-BE49-F238E27FC236}">
                <a16:creationId xmlns:a16="http://schemas.microsoft.com/office/drawing/2014/main" id="{366A950F-9295-5272-D9C6-04B888DC31CD}"/>
              </a:ext>
            </a:extLst>
          </p:cNvPr>
          <p:cNvSpPr>
            <a:spLocks noGrp="1"/>
          </p:cNvSpPr>
          <p:nvPr>
            <p:ph type="sldNum" sz="quarter" idx="12"/>
          </p:nvPr>
        </p:nvSpPr>
        <p:spPr/>
        <p:txBody>
          <a:bodyPr/>
          <a:lstStyle/>
          <a:p>
            <a:fld id="{4BE18F05-C3D0-4616-BBA3-717C141F9FDD}" type="slidenum">
              <a:rPr lang="en-US" smtClean="0"/>
              <a:t>‹#›</a:t>
            </a:fld>
            <a:endParaRPr lang="en-US"/>
          </a:p>
        </p:txBody>
      </p:sp>
    </p:spTree>
    <p:extLst>
      <p:ext uri="{BB962C8B-B14F-4D97-AF65-F5344CB8AC3E}">
        <p14:creationId xmlns:p14="http://schemas.microsoft.com/office/powerpoint/2010/main" val="220645877"/>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70C3-B291-F9A4-D0AC-F210D45A54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8FB4B49-F445-80FE-7F5D-EE1C4A23B5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1B8E64-FE42-E230-E090-CE20B390121B}"/>
              </a:ext>
            </a:extLst>
          </p:cNvPr>
          <p:cNvSpPr>
            <a:spLocks noGrp="1"/>
          </p:cNvSpPr>
          <p:nvPr>
            <p:ph type="dt" sz="half" idx="10"/>
          </p:nvPr>
        </p:nvSpPr>
        <p:spPr/>
        <p:txBody>
          <a:bodyPr/>
          <a:lstStyle/>
          <a:p>
            <a:fld id="{20A0FCF9-5A9F-4D51-A982-6B7EB2D04ACE}" type="datetime1">
              <a:rPr lang="en-US" smtClean="0"/>
              <a:t>12/29/2024</a:t>
            </a:fld>
            <a:endParaRPr lang="en-US"/>
          </a:p>
        </p:txBody>
      </p:sp>
      <p:sp>
        <p:nvSpPr>
          <p:cNvPr id="5" name="Footer Placeholder 4">
            <a:extLst>
              <a:ext uri="{FF2B5EF4-FFF2-40B4-BE49-F238E27FC236}">
                <a16:creationId xmlns:a16="http://schemas.microsoft.com/office/drawing/2014/main" id="{FEB571E7-9779-3EEE-8FF3-E79B4F26CAE7}"/>
              </a:ext>
            </a:extLst>
          </p:cNvPr>
          <p:cNvSpPr>
            <a:spLocks noGrp="1"/>
          </p:cNvSpPr>
          <p:nvPr>
            <p:ph type="ftr" sz="quarter" idx="11"/>
          </p:nvPr>
        </p:nvSpPr>
        <p:spPr/>
        <p:txBody>
          <a:bodyPr/>
          <a:lstStyle/>
          <a:p>
            <a:r>
              <a:rPr lang="en-US"/>
              <a:t>ADANI INSTITUTE OF DIGITAL TECHNOLOGY MANAGEMENT </a:t>
            </a:r>
          </a:p>
        </p:txBody>
      </p:sp>
      <p:sp>
        <p:nvSpPr>
          <p:cNvPr id="6" name="Slide Number Placeholder 5">
            <a:extLst>
              <a:ext uri="{FF2B5EF4-FFF2-40B4-BE49-F238E27FC236}">
                <a16:creationId xmlns:a16="http://schemas.microsoft.com/office/drawing/2014/main" id="{C5EEC835-B95A-A01B-6FFD-6DE83D5C4A96}"/>
              </a:ext>
            </a:extLst>
          </p:cNvPr>
          <p:cNvSpPr>
            <a:spLocks noGrp="1"/>
          </p:cNvSpPr>
          <p:nvPr>
            <p:ph type="sldNum" sz="quarter" idx="12"/>
          </p:nvPr>
        </p:nvSpPr>
        <p:spPr/>
        <p:txBody>
          <a:bodyPr/>
          <a:lstStyle/>
          <a:p>
            <a:fld id="{4BE18F05-C3D0-4616-BBA3-717C141F9FDD}" type="slidenum">
              <a:rPr lang="en-US" smtClean="0"/>
              <a:t>‹#›</a:t>
            </a:fld>
            <a:endParaRPr lang="en-US"/>
          </a:p>
        </p:txBody>
      </p:sp>
    </p:spTree>
    <p:extLst>
      <p:ext uri="{BB962C8B-B14F-4D97-AF65-F5344CB8AC3E}">
        <p14:creationId xmlns:p14="http://schemas.microsoft.com/office/powerpoint/2010/main" val="1913506862"/>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50B7-B19D-F8EC-851D-191CE6B19C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8ACC42-0EF4-D583-DFDE-E22133F040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A1A8F20-762B-2C79-3057-778B157126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ACF66A7-7E61-365D-6266-CBE8E1B9AC99}"/>
              </a:ext>
            </a:extLst>
          </p:cNvPr>
          <p:cNvSpPr>
            <a:spLocks noGrp="1"/>
          </p:cNvSpPr>
          <p:nvPr>
            <p:ph type="dt" sz="half" idx="10"/>
          </p:nvPr>
        </p:nvSpPr>
        <p:spPr/>
        <p:txBody>
          <a:bodyPr/>
          <a:lstStyle/>
          <a:p>
            <a:fld id="{A93D6CD3-F1F0-424C-BC9B-06CD74ED0836}" type="datetime1">
              <a:rPr lang="en-US" smtClean="0"/>
              <a:t>12/29/2024</a:t>
            </a:fld>
            <a:endParaRPr lang="en-US"/>
          </a:p>
        </p:txBody>
      </p:sp>
      <p:sp>
        <p:nvSpPr>
          <p:cNvPr id="6" name="Footer Placeholder 5">
            <a:extLst>
              <a:ext uri="{FF2B5EF4-FFF2-40B4-BE49-F238E27FC236}">
                <a16:creationId xmlns:a16="http://schemas.microsoft.com/office/drawing/2014/main" id="{4C30EFB5-6154-0E2A-AD46-BEA3AF7FDC2C}"/>
              </a:ext>
            </a:extLst>
          </p:cNvPr>
          <p:cNvSpPr>
            <a:spLocks noGrp="1"/>
          </p:cNvSpPr>
          <p:nvPr>
            <p:ph type="ftr" sz="quarter" idx="11"/>
          </p:nvPr>
        </p:nvSpPr>
        <p:spPr/>
        <p:txBody>
          <a:bodyPr/>
          <a:lstStyle/>
          <a:p>
            <a:r>
              <a:rPr lang="en-US"/>
              <a:t>ADANI INSTITUTE OF DIGITAL TECHNOLOGY MANAGEMENT </a:t>
            </a:r>
          </a:p>
        </p:txBody>
      </p:sp>
      <p:sp>
        <p:nvSpPr>
          <p:cNvPr id="7" name="Slide Number Placeholder 6">
            <a:extLst>
              <a:ext uri="{FF2B5EF4-FFF2-40B4-BE49-F238E27FC236}">
                <a16:creationId xmlns:a16="http://schemas.microsoft.com/office/drawing/2014/main" id="{2309A1F5-9C22-94D3-2A33-50DAD3EBE20E}"/>
              </a:ext>
            </a:extLst>
          </p:cNvPr>
          <p:cNvSpPr>
            <a:spLocks noGrp="1"/>
          </p:cNvSpPr>
          <p:nvPr>
            <p:ph type="sldNum" sz="quarter" idx="12"/>
          </p:nvPr>
        </p:nvSpPr>
        <p:spPr/>
        <p:txBody>
          <a:bodyPr/>
          <a:lstStyle/>
          <a:p>
            <a:fld id="{4BE18F05-C3D0-4616-BBA3-717C141F9FDD}" type="slidenum">
              <a:rPr lang="en-US" smtClean="0"/>
              <a:t>‹#›</a:t>
            </a:fld>
            <a:endParaRPr lang="en-US"/>
          </a:p>
        </p:txBody>
      </p:sp>
    </p:spTree>
    <p:extLst>
      <p:ext uri="{BB962C8B-B14F-4D97-AF65-F5344CB8AC3E}">
        <p14:creationId xmlns:p14="http://schemas.microsoft.com/office/powerpoint/2010/main" val="98453141"/>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0656A-BC1A-6357-0EB5-EC61C471C3E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FFB6C1-8304-9956-F63F-BD20FC709E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D5E7C5-FB58-9A60-2F29-A94B1BDC8D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E2A1AF-C9D8-DBBC-4D22-1BD88CD0B3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748B4-FFF6-0EA5-53AB-1239E2F8EB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126133-17ED-A618-1B01-B24621DD92B9}"/>
              </a:ext>
            </a:extLst>
          </p:cNvPr>
          <p:cNvSpPr>
            <a:spLocks noGrp="1"/>
          </p:cNvSpPr>
          <p:nvPr>
            <p:ph type="dt" sz="half" idx="10"/>
          </p:nvPr>
        </p:nvSpPr>
        <p:spPr/>
        <p:txBody>
          <a:bodyPr/>
          <a:lstStyle/>
          <a:p>
            <a:fld id="{38D3F421-943C-4A54-AF68-E69034357F9E}" type="datetime1">
              <a:rPr lang="en-US" smtClean="0"/>
              <a:t>12/29/2024</a:t>
            </a:fld>
            <a:endParaRPr lang="en-US"/>
          </a:p>
        </p:txBody>
      </p:sp>
      <p:sp>
        <p:nvSpPr>
          <p:cNvPr id="8" name="Footer Placeholder 7">
            <a:extLst>
              <a:ext uri="{FF2B5EF4-FFF2-40B4-BE49-F238E27FC236}">
                <a16:creationId xmlns:a16="http://schemas.microsoft.com/office/drawing/2014/main" id="{C0AE18BF-E362-A6DB-4203-5D402A23EFEE}"/>
              </a:ext>
            </a:extLst>
          </p:cNvPr>
          <p:cNvSpPr>
            <a:spLocks noGrp="1"/>
          </p:cNvSpPr>
          <p:nvPr>
            <p:ph type="ftr" sz="quarter" idx="11"/>
          </p:nvPr>
        </p:nvSpPr>
        <p:spPr/>
        <p:txBody>
          <a:bodyPr/>
          <a:lstStyle/>
          <a:p>
            <a:r>
              <a:rPr lang="en-US"/>
              <a:t>ADANI INSTITUTE OF DIGITAL TECHNOLOGY MANAGEMENT </a:t>
            </a:r>
          </a:p>
        </p:txBody>
      </p:sp>
      <p:sp>
        <p:nvSpPr>
          <p:cNvPr id="9" name="Slide Number Placeholder 8">
            <a:extLst>
              <a:ext uri="{FF2B5EF4-FFF2-40B4-BE49-F238E27FC236}">
                <a16:creationId xmlns:a16="http://schemas.microsoft.com/office/drawing/2014/main" id="{A138D89A-BCD0-C5C6-76E5-61BD93D675B7}"/>
              </a:ext>
            </a:extLst>
          </p:cNvPr>
          <p:cNvSpPr>
            <a:spLocks noGrp="1"/>
          </p:cNvSpPr>
          <p:nvPr>
            <p:ph type="sldNum" sz="quarter" idx="12"/>
          </p:nvPr>
        </p:nvSpPr>
        <p:spPr/>
        <p:txBody>
          <a:bodyPr/>
          <a:lstStyle/>
          <a:p>
            <a:fld id="{4BE18F05-C3D0-4616-BBA3-717C141F9FDD}" type="slidenum">
              <a:rPr lang="en-US" smtClean="0"/>
              <a:t>‹#›</a:t>
            </a:fld>
            <a:endParaRPr lang="en-US"/>
          </a:p>
        </p:txBody>
      </p:sp>
    </p:spTree>
    <p:extLst>
      <p:ext uri="{BB962C8B-B14F-4D97-AF65-F5344CB8AC3E}">
        <p14:creationId xmlns:p14="http://schemas.microsoft.com/office/powerpoint/2010/main" val="910717896"/>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6B2E-0DC3-8D99-9183-9C4E312C63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CF3422-8F7B-E304-F533-EC694E9904EF}"/>
              </a:ext>
            </a:extLst>
          </p:cNvPr>
          <p:cNvSpPr>
            <a:spLocks noGrp="1"/>
          </p:cNvSpPr>
          <p:nvPr>
            <p:ph type="dt" sz="half" idx="10"/>
          </p:nvPr>
        </p:nvSpPr>
        <p:spPr/>
        <p:txBody>
          <a:bodyPr/>
          <a:lstStyle/>
          <a:p>
            <a:fld id="{9D4F96F2-1F71-4D3C-9C58-51153B9AD149}" type="datetime1">
              <a:rPr lang="en-US" smtClean="0"/>
              <a:t>12/29/2024</a:t>
            </a:fld>
            <a:endParaRPr lang="en-US"/>
          </a:p>
        </p:txBody>
      </p:sp>
      <p:sp>
        <p:nvSpPr>
          <p:cNvPr id="4" name="Footer Placeholder 3">
            <a:extLst>
              <a:ext uri="{FF2B5EF4-FFF2-40B4-BE49-F238E27FC236}">
                <a16:creationId xmlns:a16="http://schemas.microsoft.com/office/drawing/2014/main" id="{D07CB611-0727-E537-BEA1-AEE0102F966E}"/>
              </a:ext>
            </a:extLst>
          </p:cNvPr>
          <p:cNvSpPr>
            <a:spLocks noGrp="1"/>
          </p:cNvSpPr>
          <p:nvPr>
            <p:ph type="ftr" sz="quarter" idx="11"/>
          </p:nvPr>
        </p:nvSpPr>
        <p:spPr/>
        <p:txBody>
          <a:bodyPr/>
          <a:lstStyle/>
          <a:p>
            <a:r>
              <a:rPr lang="en-US"/>
              <a:t>ADANI INSTITUTE OF DIGITAL TECHNOLOGY MANAGEMENT </a:t>
            </a:r>
          </a:p>
        </p:txBody>
      </p:sp>
      <p:sp>
        <p:nvSpPr>
          <p:cNvPr id="5" name="Slide Number Placeholder 4">
            <a:extLst>
              <a:ext uri="{FF2B5EF4-FFF2-40B4-BE49-F238E27FC236}">
                <a16:creationId xmlns:a16="http://schemas.microsoft.com/office/drawing/2014/main" id="{22B979DE-B2A3-F00E-2869-D65E2B7086F7}"/>
              </a:ext>
            </a:extLst>
          </p:cNvPr>
          <p:cNvSpPr>
            <a:spLocks noGrp="1"/>
          </p:cNvSpPr>
          <p:nvPr>
            <p:ph type="sldNum" sz="quarter" idx="12"/>
          </p:nvPr>
        </p:nvSpPr>
        <p:spPr/>
        <p:txBody>
          <a:bodyPr/>
          <a:lstStyle/>
          <a:p>
            <a:fld id="{4BE18F05-C3D0-4616-BBA3-717C141F9FDD}" type="slidenum">
              <a:rPr lang="en-US" smtClean="0"/>
              <a:t>‹#›</a:t>
            </a:fld>
            <a:endParaRPr lang="en-US"/>
          </a:p>
        </p:txBody>
      </p:sp>
    </p:spTree>
    <p:extLst>
      <p:ext uri="{BB962C8B-B14F-4D97-AF65-F5344CB8AC3E}">
        <p14:creationId xmlns:p14="http://schemas.microsoft.com/office/powerpoint/2010/main" val="743338388"/>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B69D45-A84F-1468-7D3B-510DD9EA024C}"/>
              </a:ext>
            </a:extLst>
          </p:cNvPr>
          <p:cNvSpPr>
            <a:spLocks noGrp="1"/>
          </p:cNvSpPr>
          <p:nvPr>
            <p:ph type="dt" sz="half" idx="10"/>
          </p:nvPr>
        </p:nvSpPr>
        <p:spPr/>
        <p:txBody>
          <a:bodyPr/>
          <a:lstStyle/>
          <a:p>
            <a:fld id="{751D6E79-E4A9-4ACA-A461-A52D57493B04}" type="datetime1">
              <a:rPr lang="en-US" smtClean="0"/>
              <a:t>12/29/2024</a:t>
            </a:fld>
            <a:endParaRPr lang="en-US"/>
          </a:p>
        </p:txBody>
      </p:sp>
      <p:sp>
        <p:nvSpPr>
          <p:cNvPr id="3" name="Footer Placeholder 2">
            <a:extLst>
              <a:ext uri="{FF2B5EF4-FFF2-40B4-BE49-F238E27FC236}">
                <a16:creationId xmlns:a16="http://schemas.microsoft.com/office/drawing/2014/main" id="{097E251D-ECFF-B5B2-1AB3-826BDE8840EB}"/>
              </a:ext>
            </a:extLst>
          </p:cNvPr>
          <p:cNvSpPr>
            <a:spLocks noGrp="1"/>
          </p:cNvSpPr>
          <p:nvPr>
            <p:ph type="ftr" sz="quarter" idx="11"/>
          </p:nvPr>
        </p:nvSpPr>
        <p:spPr/>
        <p:txBody>
          <a:bodyPr/>
          <a:lstStyle/>
          <a:p>
            <a:r>
              <a:rPr lang="en-US"/>
              <a:t>ADANI INSTITUTE OF DIGITAL TECHNOLOGY MANAGEMENT </a:t>
            </a:r>
          </a:p>
        </p:txBody>
      </p:sp>
      <p:sp>
        <p:nvSpPr>
          <p:cNvPr id="4" name="Slide Number Placeholder 3">
            <a:extLst>
              <a:ext uri="{FF2B5EF4-FFF2-40B4-BE49-F238E27FC236}">
                <a16:creationId xmlns:a16="http://schemas.microsoft.com/office/drawing/2014/main" id="{725EC902-3E6D-DA1C-3EE5-F219ED098F0B}"/>
              </a:ext>
            </a:extLst>
          </p:cNvPr>
          <p:cNvSpPr>
            <a:spLocks noGrp="1"/>
          </p:cNvSpPr>
          <p:nvPr>
            <p:ph type="sldNum" sz="quarter" idx="12"/>
          </p:nvPr>
        </p:nvSpPr>
        <p:spPr/>
        <p:txBody>
          <a:bodyPr/>
          <a:lstStyle/>
          <a:p>
            <a:fld id="{4BE18F05-C3D0-4616-BBA3-717C141F9FDD}" type="slidenum">
              <a:rPr lang="en-US" smtClean="0"/>
              <a:t>‹#›</a:t>
            </a:fld>
            <a:endParaRPr lang="en-US"/>
          </a:p>
        </p:txBody>
      </p:sp>
    </p:spTree>
    <p:extLst>
      <p:ext uri="{BB962C8B-B14F-4D97-AF65-F5344CB8AC3E}">
        <p14:creationId xmlns:p14="http://schemas.microsoft.com/office/powerpoint/2010/main" val="863742792"/>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C1AB-3913-25F1-D1E0-EADA560259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14B1949-7F3E-E0AD-EA99-B77E4B4C2E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B4CC0D-DB8F-9935-1C84-35C6DE3B9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A0E2B-8CE6-282D-9523-4D385D7018CF}"/>
              </a:ext>
            </a:extLst>
          </p:cNvPr>
          <p:cNvSpPr>
            <a:spLocks noGrp="1"/>
          </p:cNvSpPr>
          <p:nvPr>
            <p:ph type="dt" sz="half" idx="10"/>
          </p:nvPr>
        </p:nvSpPr>
        <p:spPr/>
        <p:txBody>
          <a:bodyPr/>
          <a:lstStyle/>
          <a:p>
            <a:fld id="{317E2931-F7BC-4271-ACD3-CE3DD03F09D7}" type="datetime1">
              <a:rPr lang="en-US" smtClean="0"/>
              <a:t>12/29/2024</a:t>
            </a:fld>
            <a:endParaRPr lang="en-US"/>
          </a:p>
        </p:txBody>
      </p:sp>
      <p:sp>
        <p:nvSpPr>
          <p:cNvPr id="6" name="Footer Placeholder 5">
            <a:extLst>
              <a:ext uri="{FF2B5EF4-FFF2-40B4-BE49-F238E27FC236}">
                <a16:creationId xmlns:a16="http://schemas.microsoft.com/office/drawing/2014/main" id="{34D079C4-DDB2-57BF-EE8B-67227AE16DAC}"/>
              </a:ext>
            </a:extLst>
          </p:cNvPr>
          <p:cNvSpPr>
            <a:spLocks noGrp="1"/>
          </p:cNvSpPr>
          <p:nvPr>
            <p:ph type="ftr" sz="quarter" idx="11"/>
          </p:nvPr>
        </p:nvSpPr>
        <p:spPr/>
        <p:txBody>
          <a:bodyPr/>
          <a:lstStyle/>
          <a:p>
            <a:r>
              <a:rPr lang="en-US"/>
              <a:t>ADANI INSTITUTE OF DIGITAL TECHNOLOGY MANAGEMENT </a:t>
            </a:r>
          </a:p>
        </p:txBody>
      </p:sp>
      <p:sp>
        <p:nvSpPr>
          <p:cNvPr id="7" name="Slide Number Placeholder 6">
            <a:extLst>
              <a:ext uri="{FF2B5EF4-FFF2-40B4-BE49-F238E27FC236}">
                <a16:creationId xmlns:a16="http://schemas.microsoft.com/office/drawing/2014/main" id="{63A42797-91A2-3466-8378-E1C543B643D8}"/>
              </a:ext>
            </a:extLst>
          </p:cNvPr>
          <p:cNvSpPr>
            <a:spLocks noGrp="1"/>
          </p:cNvSpPr>
          <p:nvPr>
            <p:ph type="sldNum" sz="quarter" idx="12"/>
          </p:nvPr>
        </p:nvSpPr>
        <p:spPr/>
        <p:txBody>
          <a:bodyPr/>
          <a:lstStyle/>
          <a:p>
            <a:fld id="{4BE18F05-C3D0-4616-BBA3-717C141F9FDD}" type="slidenum">
              <a:rPr lang="en-US" smtClean="0"/>
              <a:t>‹#›</a:t>
            </a:fld>
            <a:endParaRPr lang="en-US"/>
          </a:p>
        </p:txBody>
      </p:sp>
    </p:spTree>
    <p:extLst>
      <p:ext uri="{BB962C8B-B14F-4D97-AF65-F5344CB8AC3E}">
        <p14:creationId xmlns:p14="http://schemas.microsoft.com/office/powerpoint/2010/main" val="4146954221"/>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C064-7E1C-C670-AA15-4A6348F9F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B3866D1-8E51-207E-A0E0-DB44D3B72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E5769B-1634-F499-90A9-D1148C90F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C004C1-926C-BA65-F165-548A00A4972C}"/>
              </a:ext>
            </a:extLst>
          </p:cNvPr>
          <p:cNvSpPr>
            <a:spLocks noGrp="1"/>
          </p:cNvSpPr>
          <p:nvPr>
            <p:ph type="dt" sz="half" idx="10"/>
          </p:nvPr>
        </p:nvSpPr>
        <p:spPr/>
        <p:txBody>
          <a:bodyPr/>
          <a:lstStyle/>
          <a:p>
            <a:fld id="{FFCCFECA-045B-4278-B652-869B266941A4}" type="datetime1">
              <a:rPr lang="en-US" smtClean="0"/>
              <a:t>12/29/2024</a:t>
            </a:fld>
            <a:endParaRPr lang="en-US"/>
          </a:p>
        </p:txBody>
      </p:sp>
      <p:sp>
        <p:nvSpPr>
          <p:cNvPr id="6" name="Footer Placeholder 5">
            <a:extLst>
              <a:ext uri="{FF2B5EF4-FFF2-40B4-BE49-F238E27FC236}">
                <a16:creationId xmlns:a16="http://schemas.microsoft.com/office/drawing/2014/main" id="{40294D2D-1B31-9042-337D-C649AF28D89F}"/>
              </a:ext>
            </a:extLst>
          </p:cNvPr>
          <p:cNvSpPr>
            <a:spLocks noGrp="1"/>
          </p:cNvSpPr>
          <p:nvPr>
            <p:ph type="ftr" sz="quarter" idx="11"/>
          </p:nvPr>
        </p:nvSpPr>
        <p:spPr/>
        <p:txBody>
          <a:bodyPr/>
          <a:lstStyle/>
          <a:p>
            <a:r>
              <a:rPr lang="en-US"/>
              <a:t>ADANI INSTITUTE OF DIGITAL TECHNOLOGY MANAGEMENT </a:t>
            </a:r>
          </a:p>
        </p:txBody>
      </p:sp>
      <p:sp>
        <p:nvSpPr>
          <p:cNvPr id="7" name="Slide Number Placeholder 6">
            <a:extLst>
              <a:ext uri="{FF2B5EF4-FFF2-40B4-BE49-F238E27FC236}">
                <a16:creationId xmlns:a16="http://schemas.microsoft.com/office/drawing/2014/main" id="{4C53868C-04AB-8FB6-8C04-842C940E7484}"/>
              </a:ext>
            </a:extLst>
          </p:cNvPr>
          <p:cNvSpPr>
            <a:spLocks noGrp="1"/>
          </p:cNvSpPr>
          <p:nvPr>
            <p:ph type="sldNum" sz="quarter" idx="12"/>
          </p:nvPr>
        </p:nvSpPr>
        <p:spPr/>
        <p:txBody>
          <a:bodyPr/>
          <a:lstStyle/>
          <a:p>
            <a:fld id="{4BE18F05-C3D0-4616-BBA3-717C141F9FDD}" type="slidenum">
              <a:rPr lang="en-US" smtClean="0"/>
              <a:t>‹#›</a:t>
            </a:fld>
            <a:endParaRPr lang="en-US"/>
          </a:p>
        </p:txBody>
      </p:sp>
    </p:spTree>
    <p:extLst>
      <p:ext uri="{BB962C8B-B14F-4D97-AF65-F5344CB8AC3E}">
        <p14:creationId xmlns:p14="http://schemas.microsoft.com/office/powerpoint/2010/main" val="2023547780"/>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4D7DE2-DD77-9E1B-747C-04A8EA9B0E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C1857E-9993-26B2-2883-8019181B97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1E7CDF-C266-1BF0-2950-E3535D000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165775-0C73-4672-8F00-A67B312D8FF5}" type="datetime1">
              <a:rPr lang="en-US" smtClean="0"/>
              <a:t>12/29/2024</a:t>
            </a:fld>
            <a:endParaRPr lang="en-US"/>
          </a:p>
        </p:txBody>
      </p:sp>
      <p:sp>
        <p:nvSpPr>
          <p:cNvPr id="5" name="Footer Placeholder 4">
            <a:extLst>
              <a:ext uri="{FF2B5EF4-FFF2-40B4-BE49-F238E27FC236}">
                <a16:creationId xmlns:a16="http://schemas.microsoft.com/office/drawing/2014/main" id="{57FD35D1-F41F-A2D7-BC60-9F19FCF334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ADANI INSTITUTE OF DIGITAL TECHNOLOGY MANAGEMENT </a:t>
            </a:r>
          </a:p>
        </p:txBody>
      </p:sp>
      <p:sp>
        <p:nvSpPr>
          <p:cNvPr id="6" name="Slide Number Placeholder 5">
            <a:extLst>
              <a:ext uri="{FF2B5EF4-FFF2-40B4-BE49-F238E27FC236}">
                <a16:creationId xmlns:a16="http://schemas.microsoft.com/office/drawing/2014/main" id="{4714DA40-D3FB-D896-9754-2E6746344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E18F05-C3D0-4616-BBA3-717C141F9FDD}" type="slidenum">
              <a:rPr lang="en-US" smtClean="0"/>
              <a:t>‹#›</a:t>
            </a:fld>
            <a:endParaRPr lang="en-US"/>
          </a:p>
        </p:txBody>
      </p:sp>
      <p:pic>
        <p:nvPicPr>
          <p:cNvPr id="7" name="Picture 6">
            <a:extLst>
              <a:ext uri="{FF2B5EF4-FFF2-40B4-BE49-F238E27FC236}">
                <a16:creationId xmlns:a16="http://schemas.microsoft.com/office/drawing/2014/main" id="{A9F5597B-B318-9099-E3F2-1E4F3022B74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610600" y="259400"/>
            <a:ext cx="3142494" cy="365761"/>
          </a:xfrm>
          <a:prstGeom prst="rect">
            <a:avLst/>
          </a:prstGeom>
        </p:spPr>
      </p:pic>
    </p:spTree>
    <p:extLst>
      <p:ext uri="{BB962C8B-B14F-4D97-AF65-F5344CB8AC3E}">
        <p14:creationId xmlns:p14="http://schemas.microsoft.com/office/powerpoint/2010/main" val="258218196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spd="slow">
    <p:cover/>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ython : Introduction To Basics For Beginners - Adtha">
            <a:extLst>
              <a:ext uri="{FF2B5EF4-FFF2-40B4-BE49-F238E27FC236}">
                <a16:creationId xmlns:a16="http://schemas.microsoft.com/office/drawing/2014/main" id="{7696517E-2993-861E-96F9-9A09A19FC6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96990" y="3221781"/>
            <a:ext cx="5471160" cy="27629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CCF87A5-DB67-80EE-7E1C-2055A947C0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840" y="3600449"/>
            <a:ext cx="5471160" cy="2005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4A7302-1EC4-19EB-E129-EDD9DDB3EDB8}"/>
              </a:ext>
            </a:extLst>
          </p:cNvPr>
          <p:cNvSpPr txBox="1"/>
          <p:nvPr/>
        </p:nvSpPr>
        <p:spPr>
          <a:xfrm>
            <a:off x="624840" y="1865038"/>
            <a:ext cx="5215889" cy="707886"/>
          </a:xfrm>
          <a:prstGeom prst="rect">
            <a:avLst/>
          </a:prstGeom>
          <a:noFill/>
        </p:spPr>
        <p:txBody>
          <a:bodyPr wrap="square" rtlCol="0">
            <a:spAutoFit/>
          </a:bodyPr>
          <a:lstStyle/>
          <a:p>
            <a:r>
              <a:rPr lang="en-US" sz="4000" b="1" dirty="0"/>
              <a:t>241C107 PROJECT – I</a:t>
            </a:r>
            <a:endParaRPr lang="en-IN" sz="4000" b="1" dirty="0"/>
          </a:p>
        </p:txBody>
      </p:sp>
      <p:sp>
        <p:nvSpPr>
          <p:cNvPr id="10" name="Freeform: Shape 9">
            <a:extLst>
              <a:ext uri="{FF2B5EF4-FFF2-40B4-BE49-F238E27FC236}">
                <a16:creationId xmlns:a16="http://schemas.microsoft.com/office/drawing/2014/main" id="{24C087BB-13F5-9602-C1FC-8FE75B56D6D9}"/>
              </a:ext>
            </a:extLst>
          </p:cNvPr>
          <p:cNvSpPr/>
          <p:nvPr/>
        </p:nvSpPr>
        <p:spPr>
          <a:xfrm>
            <a:off x="6087647" y="1313779"/>
            <a:ext cx="16706" cy="1810403"/>
          </a:xfrm>
          <a:custGeom>
            <a:avLst/>
            <a:gdLst>
              <a:gd name="connsiteX0" fmla="*/ 1466 w 16706"/>
              <a:gd name="connsiteY0" fmla="*/ 101443 h 1810403"/>
              <a:gd name="connsiteX1" fmla="*/ 1466 w 16706"/>
              <a:gd name="connsiteY1" fmla="*/ 1739743 h 1810403"/>
              <a:gd name="connsiteX2" fmla="*/ 16706 w 16706"/>
              <a:gd name="connsiteY2" fmla="*/ 1457803 h 1810403"/>
              <a:gd name="connsiteX3" fmla="*/ 1466 w 16706"/>
              <a:gd name="connsiteY3" fmla="*/ 954883 h 1810403"/>
              <a:gd name="connsiteX4" fmla="*/ 1466 w 16706"/>
              <a:gd name="connsiteY4" fmla="*/ 680563 h 1810403"/>
              <a:gd name="connsiteX5" fmla="*/ 9086 w 16706"/>
              <a:gd name="connsiteY5" fmla="*/ 230983 h 1810403"/>
              <a:gd name="connsiteX6" fmla="*/ 1466 w 16706"/>
              <a:gd name="connsiteY6" fmla="*/ 101443 h 18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6" h="1810403">
                <a:moveTo>
                  <a:pt x="1466" y="101443"/>
                </a:moveTo>
                <a:cubicBezTo>
                  <a:pt x="196" y="352903"/>
                  <a:pt x="-1074" y="1513683"/>
                  <a:pt x="1466" y="1739743"/>
                </a:cubicBezTo>
                <a:cubicBezTo>
                  <a:pt x="4006" y="1965803"/>
                  <a:pt x="16706" y="1588613"/>
                  <a:pt x="16706" y="1457803"/>
                </a:cubicBezTo>
                <a:cubicBezTo>
                  <a:pt x="16706" y="1326993"/>
                  <a:pt x="4006" y="1084423"/>
                  <a:pt x="1466" y="954883"/>
                </a:cubicBezTo>
                <a:cubicBezTo>
                  <a:pt x="-1074" y="825343"/>
                  <a:pt x="196" y="801213"/>
                  <a:pt x="1466" y="680563"/>
                </a:cubicBezTo>
                <a:cubicBezTo>
                  <a:pt x="2736" y="559913"/>
                  <a:pt x="11626" y="328773"/>
                  <a:pt x="9086" y="230983"/>
                </a:cubicBezTo>
                <a:cubicBezTo>
                  <a:pt x="6546" y="133193"/>
                  <a:pt x="2736" y="-150017"/>
                  <a:pt x="1466" y="101443"/>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32198971"/>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C5D08-17A4-300E-8ECE-461F65B71C3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9582BF1-BDB3-D8AB-9E44-2F58E6A8D332}"/>
              </a:ext>
            </a:extLst>
          </p:cNvPr>
          <p:cNvSpPr/>
          <p:nvPr/>
        </p:nvSpPr>
        <p:spPr>
          <a:xfrm>
            <a:off x="0" y="-1"/>
            <a:ext cx="8229599" cy="7409793"/>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3F907F90-40BA-A9E4-D100-FD0296C04E6F}"/>
              </a:ext>
            </a:extLst>
          </p:cNvPr>
          <p:cNvSpPr txBox="1">
            <a:spLocks/>
          </p:cNvSpPr>
          <p:nvPr/>
        </p:nvSpPr>
        <p:spPr>
          <a:xfrm>
            <a:off x="1060132" y="3615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sp>
        <p:nvSpPr>
          <p:cNvPr id="5" name="Subtitle 2">
            <a:extLst>
              <a:ext uri="{FF2B5EF4-FFF2-40B4-BE49-F238E27FC236}">
                <a16:creationId xmlns:a16="http://schemas.microsoft.com/office/drawing/2014/main" id="{B3585045-AFA4-F684-59C1-0A1C3661B8ED}"/>
              </a:ext>
            </a:extLst>
          </p:cNvPr>
          <p:cNvSpPr txBox="1">
            <a:spLocks/>
          </p:cNvSpPr>
          <p:nvPr/>
        </p:nvSpPr>
        <p:spPr>
          <a:xfrm>
            <a:off x="1148081" y="40605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tx1">
                  <a:lumMod val="75000"/>
                  <a:lumOff val="25000"/>
                </a:schemeClr>
              </a:solidFill>
              <a:latin typeface="Adani Bold" panose="02000503000000020004" pitchFamily="2" charset="0"/>
            </a:endParaRPr>
          </a:p>
        </p:txBody>
      </p:sp>
      <p:sp>
        <p:nvSpPr>
          <p:cNvPr id="7" name="Subtitle 2">
            <a:extLst>
              <a:ext uri="{FF2B5EF4-FFF2-40B4-BE49-F238E27FC236}">
                <a16:creationId xmlns:a16="http://schemas.microsoft.com/office/drawing/2014/main" id="{2A0E8F14-E4DC-4E64-C836-2936E9E16E2A}"/>
              </a:ext>
            </a:extLst>
          </p:cNvPr>
          <p:cNvSpPr txBox="1">
            <a:spLocks/>
          </p:cNvSpPr>
          <p:nvPr/>
        </p:nvSpPr>
        <p:spPr>
          <a:xfrm>
            <a:off x="985520" y="1648048"/>
            <a:ext cx="10207624" cy="2215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200" b="1" i="0" u="none" strike="noStrike" dirty="0">
              <a:solidFill>
                <a:schemeClr val="tx1"/>
              </a:solidFill>
              <a:effectLst/>
              <a:latin typeface="+mj-lt"/>
              <a:cs typeface="Times New Roman" panose="02020603050405020304" pitchFamily="18" charset="0"/>
            </a:endParaRPr>
          </a:p>
          <a:p>
            <a:pPr algn="l"/>
            <a:endParaRPr lang="en-US" sz="3200" b="1" i="0" u="none" strike="noStrike" dirty="0">
              <a:solidFill>
                <a:schemeClr val="tx1"/>
              </a:solidFill>
              <a:effectLst/>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49874D9B-95C7-FD20-CA06-E420B7A4F5DB}"/>
              </a:ext>
            </a:extLst>
          </p:cNvPr>
          <p:cNvPicPr>
            <a:picLocks noChangeAspect="1"/>
          </p:cNvPicPr>
          <p:nvPr/>
        </p:nvPicPr>
        <p:blipFill>
          <a:blip r:embed="rId2">
            <a:extLst>
              <a:ext uri="{28A0092B-C50C-407E-A947-70E740481C1C}">
                <a14:useLocalDpi xmlns:a14="http://schemas.microsoft.com/office/drawing/2010/main" val="0"/>
              </a:ext>
            </a:extLst>
          </a:blip>
          <a:srcRect b="21593"/>
          <a:stretch/>
        </p:blipFill>
        <p:spPr>
          <a:xfrm>
            <a:off x="1260327" y="4600992"/>
            <a:ext cx="5154236" cy="1655762"/>
          </a:xfrm>
          <a:prstGeom prst="rect">
            <a:avLst/>
          </a:prstGeom>
          <a:ln w="19050">
            <a:solidFill>
              <a:schemeClr val="tx1"/>
            </a:solidFill>
          </a:ln>
          <a:effectLst>
            <a:outerShdw blurRad="50800" dist="38100" dir="18900000" algn="bl" rotWithShape="0">
              <a:prstClr val="black">
                <a:alpha val="40000"/>
              </a:prstClr>
            </a:outerShdw>
          </a:effectLst>
        </p:spPr>
      </p:pic>
      <p:pic>
        <p:nvPicPr>
          <p:cNvPr id="13" name="Picture 12">
            <a:extLst>
              <a:ext uri="{FF2B5EF4-FFF2-40B4-BE49-F238E27FC236}">
                <a16:creationId xmlns:a16="http://schemas.microsoft.com/office/drawing/2014/main" id="{B13CF02E-1DAB-419C-4863-7C76F8B33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327" y="1753400"/>
            <a:ext cx="5708943" cy="2047848"/>
          </a:xfrm>
          <a:prstGeom prst="rect">
            <a:avLst/>
          </a:prstGeom>
          <a:ln w="19050">
            <a:solidFill>
              <a:schemeClr val="tx1"/>
            </a:solidFill>
          </a:ln>
          <a:effectLst>
            <a:outerShdw blurRad="50800" dist="38100" dir="18900000" algn="bl" rotWithShape="0">
              <a:prstClr val="black">
                <a:alpha val="40000"/>
              </a:prstClr>
            </a:outerShdw>
          </a:effectLst>
        </p:spPr>
      </p:pic>
      <p:sp>
        <p:nvSpPr>
          <p:cNvPr id="15" name="TextBox 14">
            <a:extLst>
              <a:ext uri="{FF2B5EF4-FFF2-40B4-BE49-F238E27FC236}">
                <a16:creationId xmlns:a16="http://schemas.microsoft.com/office/drawing/2014/main" id="{99692E97-B809-91A7-F449-F6040E29D96E}"/>
              </a:ext>
            </a:extLst>
          </p:cNvPr>
          <p:cNvSpPr txBox="1"/>
          <p:nvPr/>
        </p:nvSpPr>
        <p:spPr>
          <a:xfrm flipH="1">
            <a:off x="8412853" y="1222535"/>
            <a:ext cx="3615861" cy="45243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600" b="1" u="sng">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Interpretation and Insights</a:t>
            </a:r>
          </a:p>
          <a:p>
            <a:pPr algn="just"/>
            <a:endParaRPr lang="en-US" altLang="en-US" b="0" u="none" dirty="0"/>
          </a:p>
          <a:p>
            <a:pPr algn="just"/>
            <a:r>
              <a:rPr lang="en-US" altLang="en-US" u="none" dirty="0"/>
              <a:t>Population:</a:t>
            </a:r>
          </a:p>
          <a:p>
            <a:pPr marL="285750" indent="-285750" algn="just">
              <a:buFont typeface="Arial" panose="020B0604020202020204" pitchFamily="34" charset="0"/>
              <a:buChar char="•"/>
            </a:pPr>
            <a:r>
              <a:rPr lang="en-US" altLang="en-US" b="0" u="none" dirty="0"/>
              <a:t>Maharashtra has a larger population and has growth rate than Gujarat.</a:t>
            </a:r>
          </a:p>
          <a:p>
            <a:pPr algn="just"/>
            <a:endParaRPr lang="en-US" b="0" u="none" dirty="0"/>
          </a:p>
          <a:p>
            <a:pPr algn="just"/>
            <a:r>
              <a:rPr lang="en-US" u="none" dirty="0"/>
              <a:t>Variation in Growth:</a:t>
            </a:r>
          </a:p>
          <a:p>
            <a:pPr marL="285750" indent="-285750" algn="just">
              <a:buFont typeface="Arial" panose="020B0604020202020204" pitchFamily="34" charset="0"/>
              <a:buChar char="•"/>
            </a:pPr>
            <a:r>
              <a:rPr lang="en-US" b="0" u="none" dirty="0"/>
              <a:t>Maharashtra experiences a greater variation in population growth year-over-year, with a growth variation of 9.87%.</a:t>
            </a:r>
          </a:p>
          <a:p>
            <a:pPr marL="285750" indent="-285750" algn="just">
              <a:buFont typeface="Arial" panose="020B0604020202020204" pitchFamily="34" charset="0"/>
              <a:buChar char="•"/>
            </a:pPr>
            <a:endParaRPr lang="en-US" b="0" u="none" dirty="0"/>
          </a:p>
          <a:p>
            <a:pPr marL="285750" indent="-285750" algn="just">
              <a:buFont typeface="Arial" panose="020B0604020202020204" pitchFamily="34" charset="0"/>
              <a:buChar char="•"/>
            </a:pPr>
            <a:r>
              <a:rPr lang="en-US" b="0" u="none" dirty="0"/>
              <a:t>Indicates more fluctuating growth patterns compared to Gujarat, which could be linked to factors like migration, economic shifts, and urbanization..</a:t>
            </a:r>
          </a:p>
        </p:txBody>
      </p:sp>
      <p:graphicFrame>
        <p:nvGraphicFramePr>
          <p:cNvPr id="3" name="Object 2">
            <a:extLst>
              <a:ext uri="{FF2B5EF4-FFF2-40B4-BE49-F238E27FC236}">
                <a16:creationId xmlns:a16="http://schemas.microsoft.com/office/drawing/2014/main" id="{DC3287FF-C4D0-AEAE-415F-EA0B0F1BBB8E}"/>
              </a:ext>
            </a:extLst>
          </p:cNvPr>
          <p:cNvGraphicFramePr>
            <a:graphicFrameLocks noChangeAspect="1"/>
          </p:cNvGraphicFramePr>
          <p:nvPr>
            <p:extLst>
              <p:ext uri="{D42A27DB-BD31-4B8C-83A1-F6EECF244321}">
                <p14:modId xmlns:p14="http://schemas.microsoft.com/office/powerpoint/2010/main" val="3989494464"/>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4" imgW="10206925" imgH="86536" progId="CorelDraw.Graphic.20">
                  <p:embed/>
                </p:oleObj>
              </mc:Choice>
              <mc:Fallback>
                <p:oleObj name="CorelDRAW" r:id="rId4" imgW="10206925" imgH="86536" progId="CorelDraw.Graphic.20">
                  <p:embed/>
                  <p:pic>
                    <p:nvPicPr>
                      <p:cNvPr id="3" name="Object 2">
                        <a:extLst>
                          <a:ext uri="{FF2B5EF4-FFF2-40B4-BE49-F238E27FC236}">
                            <a16:creationId xmlns:a16="http://schemas.microsoft.com/office/drawing/2014/main" id="{AC3F6AFF-AAAA-0CCE-2AC9-FAA7D76BB54C}"/>
                          </a:ext>
                        </a:extLst>
                      </p:cNvPr>
                      <p:cNvPicPr/>
                      <p:nvPr/>
                    </p:nvPicPr>
                    <p:blipFill>
                      <a:blip r:embed="rId5"/>
                      <a:stretch>
                        <a:fillRect/>
                      </a:stretch>
                    </p:blipFill>
                    <p:spPr>
                      <a:xfrm>
                        <a:off x="616268" y="885602"/>
                        <a:ext cx="11412446" cy="87313"/>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B6413A8E-AE9A-CF47-1188-BA2D5C12190A}"/>
              </a:ext>
            </a:extLst>
          </p:cNvPr>
          <p:cNvSpPr txBox="1"/>
          <p:nvPr/>
        </p:nvSpPr>
        <p:spPr>
          <a:xfrm>
            <a:off x="611767" y="105117"/>
            <a:ext cx="7617832" cy="830997"/>
          </a:xfrm>
          <a:prstGeom prst="rect">
            <a:avLst/>
          </a:prstGeom>
          <a:noFill/>
        </p:spPr>
        <p:txBody>
          <a:bodyPr wrap="square" rtlCol="0">
            <a:spAutoFit/>
          </a:bodyPr>
          <a:lstStyle>
            <a:defPPr>
              <a:defRPr lang="en-US"/>
            </a:defPPr>
            <a:lvl1pPr>
              <a:defRPr sz="2400" b="1">
                <a:solidFill>
                  <a:schemeClr val="bg1"/>
                </a:solidFill>
              </a:defRPr>
            </a:lvl1pPr>
          </a:lstStyle>
          <a:p>
            <a:r>
              <a:rPr lang="en-US" dirty="0"/>
              <a:t>6. Which state experiences greater variation in Population growth year over year?</a:t>
            </a:r>
            <a:endParaRPr lang="en-IN" dirty="0"/>
          </a:p>
        </p:txBody>
      </p:sp>
      <p:sp>
        <p:nvSpPr>
          <p:cNvPr id="12" name="TextBox 11">
            <a:extLst>
              <a:ext uri="{FF2B5EF4-FFF2-40B4-BE49-F238E27FC236}">
                <a16:creationId xmlns:a16="http://schemas.microsoft.com/office/drawing/2014/main" id="{35B46F61-27EC-A358-7F3C-CCEF22A6AA46}"/>
              </a:ext>
            </a:extLst>
          </p:cNvPr>
          <p:cNvSpPr txBox="1"/>
          <p:nvPr/>
        </p:nvSpPr>
        <p:spPr>
          <a:xfrm>
            <a:off x="616268" y="1324303"/>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14" name="TextBox 13">
            <a:extLst>
              <a:ext uri="{FF2B5EF4-FFF2-40B4-BE49-F238E27FC236}">
                <a16:creationId xmlns:a16="http://schemas.microsoft.com/office/drawing/2014/main" id="{32409A67-9036-D6C3-EBEC-58DE4D7E016A}"/>
              </a:ext>
            </a:extLst>
          </p:cNvPr>
          <p:cNvSpPr txBox="1"/>
          <p:nvPr/>
        </p:nvSpPr>
        <p:spPr>
          <a:xfrm>
            <a:off x="616268" y="4034827"/>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spTree>
    <p:extLst>
      <p:ext uri="{BB962C8B-B14F-4D97-AF65-F5344CB8AC3E}">
        <p14:creationId xmlns:p14="http://schemas.microsoft.com/office/powerpoint/2010/main" val="114551600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DD315-83FF-0644-36A7-4FABB233D70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1662CB3-4B5D-82C7-2290-6B1299655472}"/>
              </a:ext>
            </a:extLst>
          </p:cNvPr>
          <p:cNvSpPr/>
          <p:nvPr/>
        </p:nvSpPr>
        <p:spPr>
          <a:xfrm>
            <a:off x="0" y="0"/>
            <a:ext cx="8229599" cy="7031421"/>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47EB7B63-2598-0A9F-DA10-9FE02E6D0414}"/>
              </a:ext>
            </a:extLst>
          </p:cNvPr>
          <p:cNvSpPr txBox="1">
            <a:spLocks/>
          </p:cNvSpPr>
          <p:nvPr/>
        </p:nvSpPr>
        <p:spPr>
          <a:xfrm>
            <a:off x="1060132" y="3615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sp>
        <p:nvSpPr>
          <p:cNvPr id="5" name="Subtitle 2">
            <a:extLst>
              <a:ext uri="{FF2B5EF4-FFF2-40B4-BE49-F238E27FC236}">
                <a16:creationId xmlns:a16="http://schemas.microsoft.com/office/drawing/2014/main" id="{3A09DAC2-F227-F85C-D069-6431050A8447}"/>
              </a:ext>
            </a:extLst>
          </p:cNvPr>
          <p:cNvSpPr txBox="1">
            <a:spLocks/>
          </p:cNvSpPr>
          <p:nvPr/>
        </p:nvSpPr>
        <p:spPr>
          <a:xfrm>
            <a:off x="1148081" y="40605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tx1">
                  <a:lumMod val="75000"/>
                  <a:lumOff val="25000"/>
                </a:schemeClr>
              </a:solidFill>
              <a:latin typeface="Adani Bold" panose="02000503000000020004" pitchFamily="2" charset="0"/>
            </a:endParaRPr>
          </a:p>
        </p:txBody>
      </p:sp>
      <p:sp>
        <p:nvSpPr>
          <p:cNvPr id="7" name="Subtitle 2">
            <a:extLst>
              <a:ext uri="{FF2B5EF4-FFF2-40B4-BE49-F238E27FC236}">
                <a16:creationId xmlns:a16="http://schemas.microsoft.com/office/drawing/2014/main" id="{17597072-0390-1B9F-00DF-7C393DA35B33}"/>
              </a:ext>
            </a:extLst>
          </p:cNvPr>
          <p:cNvSpPr txBox="1">
            <a:spLocks/>
          </p:cNvSpPr>
          <p:nvPr/>
        </p:nvSpPr>
        <p:spPr>
          <a:xfrm>
            <a:off x="985520" y="1648048"/>
            <a:ext cx="10207624" cy="2215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200" b="1" i="0" u="none" strike="noStrike" dirty="0">
              <a:solidFill>
                <a:schemeClr val="tx1"/>
              </a:solidFill>
              <a:effectLst/>
              <a:latin typeface="+mj-lt"/>
              <a:cs typeface="Times New Roman" panose="02020603050405020304" pitchFamily="18" charset="0"/>
            </a:endParaRPr>
          </a:p>
          <a:p>
            <a:pPr algn="l"/>
            <a:endParaRPr lang="en-US" sz="3200" b="1" i="0" u="none" strike="noStrike" dirty="0">
              <a:solidFill>
                <a:schemeClr val="tx1"/>
              </a:solidFill>
              <a:effectLst/>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18F23571-61A9-5300-D9AA-03E0843DED2C}"/>
              </a:ext>
            </a:extLst>
          </p:cNvPr>
          <p:cNvPicPr>
            <a:picLocks noChangeAspect="1"/>
          </p:cNvPicPr>
          <p:nvPr/>
        </p:nvPicPr>
        <p:blipFill>
          <a:blip r:embed="rId2">
            <a:extLst>
              <a:ext uri="{28A0092B-C50C-407E-A947-70E740481C1C}">
                <a14:useLocalDpi xmlns:a14="http://schemas.microsoft.com/office/drawing/2010/main" val="0"/>
              </a:ext>
            </a:extLst>
          </a:blip>
          <a:srcRect t="15692" b="24102"/>
          <a:stretch/>
        </p:blipFill>
        <p:spPr>
          <a:xfrm>
            <a:off x="1299617" y="4575274"/>
            <a:ext cx="4789715" cy="1333964"/>
          </a:xfrm>
          <a:prstGeom prst="rect">
            <a:avLst/>
          </a:prstGeom>
          <a:ln w="19050">
            <a:solidFill>
              <a:schemeClr val="tx1"/>
            </a:solidFill>
          </a:ln>
          <a:effectLst>
            <a:outerShdw blurRad="50800" dist="38100" dir="18900000" algn="bl" rotWithShape="0">
              <a:prstClr val="black">
                <a:alpha val="40000"/>
              </a:prstClr>
            </a:outerShdw>
          </a:effectLst>
        </p:spPr>
      </p:pic>
      <p:sp>
        <p:nvSpPr>
          <p:cNvPr id="15" name="TextBox 14">
            <a:extLst>
              <a:ext uri="{FF2B5EF4-FFF2-40B4-BE49-F238E27FC236}">
                <a16:creationId xmlns:a16="http://schemas.microsoft.com/office/drawing/2014/main" id="{A0ACD534-4FF8-8E59-26B0-945DEA9CBDB3}"/>
              </a:ext>
            </a:extLst>
          </p:cNvPr>
          <p:cNvSpPr txBox="1"/>
          <p:nvPr/>
        </p:nvSpPr>
        <p:spPr>
          <a:xfrm flipH="1">
            <a:off x="8461599" y="1180714"/>
            <a:ext cx="3485374" cy="55092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just">
              <a:defRPr sz="1600" b="1" u="sng">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IN" dirty="0"/>
              <a:t>Interpretation and Insights</a:t>
            </a:r>
          </a:p>
          <a:p>
            <a:endParaRPr lang="en-IN" u="none" dirty="0"/>
          </a:p>
          <a:p>
            <a:r>
              <a:rPr lang="en-IN" u="none" dirty="0"/>
              <a:t>Rainfall Comparison (2011-2015):</a:t>
            </a:r>
          </a:p>
          <a:p>
            <a:r>
              <a:rPr lang="en-IN" b="0" u="none" dirty="0"/>
              <a:t>Gujarat received more average rainfall (</a:t>
            </a:r>
            <a:r>
              <a:rPr lang="en-IN" u="none" dirty="0"/>
              <a:t>810.34 mm</a:t>
            </a:r>
            <a:r>
              <a:rPr lang="en-IN" b="0" u="none" dirty="0"/>
              <a:t>) than Maharashtra (</a:t>
            </a:r>
            <a:r>
              <a:rPr lang="en-IN" u="none" dirty="0"/>
              <a:t>797.46 mm</a:t>
            </a:r>
            <a:r>
              <a:rPr lang="en-IN" b="0" u="none" dirty="0"/>
              <a:t>).</a:t>
            </a:r>
          </a:p>
          <a:p>
            <a:endParaRPr lang="en-IN" b="0" u="none" dirty="0"/>
          </a:p>
          <a:p>
            <a:r>
              <a:rPr lang="en-IN" u="none" dirty="0"/>
              <a:t>Consistency:</a:t>
            </a:r>
          </a:p>
          <a:p>
            <a:r>
              <a:rPr lang="en-IN" b="0" u="none" dirty="0"/>
              <a:t>Gujarat experiences more consistent precipitation, despite Maharashtra's varied topography with areas like the Western Ghats receiving heavy rainfall,. </a:t>
            </a:r>
          </a:p>
          <a:p>
            <a:endParaRPr lang="en-US" sz="1600" u="none" dirty="0"/>
          </a:p>
          <a:p>
            <a:r>
              <a:rPr lang="en-US" sz="1600" b="1" u="none" dirty="0"/>
              <a:t>Implications:</a:t>
            </a:r>
            <a:endParaRPr lang="en-IN" b="0" u="none" dirty="0"/>
          </a:p>
          <a:p>
            <a:r>
              <a:rPr lang="en-IN" b="0" u="none" dirty="0"/>
              <a:t>Average rainfall data supports  </a:t>
            </a:r>
          </a:p>
          <a:p>
            <a:r>
              <a:rPr lang="en-IN" b="0" u="none" dirty="0"/>
              <a:t>budgeting, disaster preparedness, and financial resilience. Higher rainfall in Gujarat benefits hydropower reliability, while lower rainfall in Maharashtra may drive investments in alternative energy.</a:t>
            </a:r>
          </a:p>
        </p:txBody>
      </p:sp>
      <p:graphicFrame>
        <p:nvGraphicFramePr>
          <p:cNvPr id="3" name="Object 2">
            <a:extLst>
              <a:ext uri="{FF2B5EF4-FFF2-40B4-BE49-F238E27FC236}">
                <a16:creationId xmlns:a16="http://schemas.microsoft.com/office/drawing/2014/main" id="{C3591886-A84B-546E-16D5-A51D53C3A2D5}"/>
              </a:ext>
            </a:extLst>
          </p:cNvPr>
          <p:cNvGraphicFramePr>
            <a:graphicFrameLocks noChangeAspect="1"/>
          </p:cNvGraphicFramePr>
          <p:nvPr>
            <p:extLst>
              <p:ext uri="{D42A27DB-BD31-4B8C-83A1-F6EECF244321}">
                <p14:modId xmlns:p14="http://schemas.microsoft.com/office/powerpoint/2010/main" val="3402422344"/>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3" imgW="10206925" imgH="86536" progId="CorelDraw.Graphic.20">
                  <p:embed/>
                </p:oleObj>
              </mc:Choice>
              <mc:Fallback>
                <p:oleObj name="CorelDRAW" r:id="rId3" imgW="10206925" imgH="86536" progId="CorelDraw.Graphic.20">
                  <p:embed/>
                  <p:pic>
                    <p:nvPicPr>
                      <p:cNvPr id="3" name="Object 2">
                        <a:extLst>
                          <a:ext uri="{FF2B5EF4-FFF2-40B4-BE49-F238E27FC236}">
                            <a16:creationId xmlns:a16="http://schemas.microsoft.com/office/drawing/2014/main" id="{DC3287FF-C4D0-AEAE-415F-EA0B0F1BBB8E}"/>
                          </a:ext>
                        </a:extLst>
                      </p:cNvPr>
                      <p:cNvPicPr/>
                      <p:nvPr/>
                    </p:nvPicPr>
                    <p:blipFill>
                      <a:blip r:embed="rId4"/>
                      <a:stretch>
                        <a:fillRect/>
                      </a:stretch>
                    </p:blipFill>
                    <p:spPr>
                      <a:xfrm>
                        <a:off x="616268" y="885602"/>
                        <a:ext cx="11412446" cy="87313"/>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CB64A700-0F23-9D18-E667-1F4C9C42C699}"/>
              </a:ext>
            </a:extLst>
          </p:cNvPr>
          <p:cNvSpPr txBox="1"/>
          <p:nvPr/>
        </p:nvSpPr>
        <p:spPr>
          <a:xfrm>
            <a:off x="611767" y="105117"/>
            <a:ext cx="7617832" cy="830997"/>
          </a:xfrm>
          <a:prstGeom prst="rect">
            <a:avLst/>
          </a:prstGeom>
          <a:noFill/>
        </p:spPr>
        <p:txBody>
          <a:bodyPr wrap="square" rtlCol="0">
            <a:spAutoFit/>
          </a:bodyPr>
          <a:lstStyle>
            <a:defPPr>
              <a:defRPr lang="en-US"/>
            </a:defPPr>
            <a:lvl1pPr>
              <a:defRPr sz="2400" b="1">
                <a:solidFill>
                  <a:schemeClr val="bg1"/>
                </a:solidFill>
              </a:defRPr>
            </a:lvl1pPr>
          </a:lstStyle>
          <a:p>
            <a:r>
              <a:rPr lang="en-US" dirty="0"/>
              <a:t>7. Which state received more rainfall on average over a years 2011 to 2015?</a:t>
            </a:r>
            <a:endParaRPr lang="en-IN" dirty="0"/>
          </a:p>
        </p:txBody>
      </p:sp>
      <p:sp>
        <p:nvSpPr>
          <p:cNvPr id="16" name="TextBox 15">
            <a:extLst>
              <a:ext uri="{FF2B5EF4-FFF2-40B4-BE49-F238E27FC236}">
                <a16:creationId xmlns:a16="http://schemas.microsoft.com/office/drawing/2014/main" id="{499D984E-5DFB-4679-ADB3-76DE38A4BDAC}"/>
              </a:ext>
            </a:extLst>
          </p:cNvPr>
          <p:cNvSpPr txBox="1"/>
          <p:nvPr/>
        </p:nvSpPr>
        <p:spPr>
          <a:xfrm>
            <a:off x="616268" y="1324303"/>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17" name="TextBox 16">
            <a:extLst>
              <a:ext uri="{FF2B5EF4-FFF2-40B4-BE49-F238E27FC236}">
                <a16:creationId xmlns:a16="http://schemas.microsoft.com/office/drawing/2014/main" id="{B95E5E18-BA3F-E223-4408-8B694C9D95E0}"/>
              </a:ext>
            </a:extLst>
          </p:cNvPr>
          <p:cNvSpPr txBox="1"/>
          <p:nvPr/>
        </p:nvSpPr>
        <p:spPr>
          <a:xfrm>
            <a:off x="616268" y="4034827"/>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pic>
        <p:nvPicPr>
          <p:cNvPr id="8" name="Picture 7" descr="A screenshot of a computer&#10;&#10;Description automatically generated">
            <a:extLst>
              <a:ext uri="{FF2B5EF4-FFF2-40B4-BE49-F238E27FC236}">
                <a16:creationId xmlns:a16="http://schemas.microsoft.com/office/drawing/2014/main" id="{C3F613C1-D089-AD0F-570A-C7CC41053746}"/>
              </a:ext>
            </a:extLst>
          </p:cNvPr>
          <p:cNvPicPr>
            <a:picLocks noChangeAspect="1"/>
          </p:cNvPicPr>
          <p:nvPr/>
        </p:nvPicPr>
        <p:blipFill>
          <a:blip r:embed="rId5">
            <a:extLst>
              <a:ext uri="{28A0092B-C50C-407E-A947-70E740481C1C}">
                <a14:useLocalDpi xmlns:a14="http://schemas.microsoft.com/office/drawing/2010/main" val="0"/>
              </a:ext>
            </a:extLst>
          </a:blip>
          <a:srcRect l="9417" t="34160" r="52656" b="46565"/>
          <a:stretch/>
        </p:blipFill>
        <p:spPr>
          <a:xfrm>
            <a:off x="1299617" y="1907772"/>
            <a:ext cx="5863183" cy="1675317"/>
          </a:xfrm>
          <a:prstGeom prst="rect">
            <a:avLst/>
          </a:prstGeom>
          <a:ln w="19050">
            <a:solidFill>
              <a:schemeClr val="tx1"/>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61606138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40C51-15F3-CFEF-7FAA-E32017523C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0F24237-35FE-2EE9-A045-1CE5D328CF55}"/>
              </a:ext>
            </a:extLst>
          </p:cNvPr>
          <p:cNvPicPr>
            <a:picLocks noChangeAspect="1"/>
          </p:cNvPicPr>
          <p:nvPr/>
        </p:nvPicPr>
        <p:blipFill>
          <a:blip r:embed="rId2"/>
          <a:stretch>
            <a:fillRect/>
          </a:stretch>
        </p:blipFill>
        <p:spPr>
          <a:xfrm>
            <a:off x="-70202" y="0"/>
            <a:ext cx="8582751" cy="7425559"/>
          </a:xfrm>
          <a:prstGeom prst="rect">
            <a:avLst/>
          </a:prstGeom>
        </p:spPr>
      </p:pic>
      <p:sp>
        <p:nvSpPr>
          <p:cNvPr id="4" name="Title 1">
            <a:extLst>
              <a:ext uri="{FF2B5EF4-FFF2-40B4-BE49-F238E27FC236}">
                <a16:creationId xmlns:a16="http://schemas.microsoft.com/office/drawing/2014/main" id="{1C4331E9-8DF0-B346-BD26-CF9A36D0BD9D}"/>
              </a:ext>
            </a:extLst>
          </p:cNvPr>
          <p:cNvSpPr txBox="1">
            <a:spLocks/>
          </p:cNvSpPr>
          <p:nvPr/>
        </p:nvSpPr>
        <p:spPr>
          <a:xfrm>
            <a:off x="1060132" y="3615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sp>
        <p:nvSpPr>
          <p:cNvPr id="5" name="Subtitle 2">
            <a:extLst>
              <a:ext uri="{FF2B5EF4-FFF2-40B4-BE49-F238E27FC236}">
                <a16:creationId xmlns:a16="http://schemas.microsoft.com/office/drawing/2014/main" id="{DEABDB8E-8FBA-4A14-C6EF-A542740D5C14}"/>
              </a:ext>
            </a:extLst>
          </p:cNvPr>
          <p:cNvSpPr txBox="1">
            <a:spLocks/>
          </p:cNvSpPr>
          <p:nvPr/>
        </p:nvSpPr>
        <p:spPr>
          <a:xfrm>
            <a:off x="1148081" y="40605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tx1">
                  <a:lumMod val="75000"/>
                  <a:lumOff val="25000"/>
                </a:schemeClr>
              </a:solidFill>
              <a:latin typeface="Adani Bold" panose="02000503000000020004" pitchFamily="2" charset="0"/>
            </a:endParaRPr>
          </a:p>
        </p:txBody>
      </p:sp>
      <p:graphicFrame>
        <p:nvGraphicFramePr>
          <p:cNvPr id="7" name="Object 6">
            <a:extLst>
              <a:ext uri="{FF2B5EF4-FFF2-40B4-BE49-F238E27FC236}">
                <a16:creationId xmlns:a16="http://schemas.microsoft.com/office/drawing/2014/main" id="{5E5E770A-FDC3-E151-C96C-39AC42B4F43B}"/>
              </a:ext>
            </a:extLst>
          </p:cNvPr>
          <p:cNvGraphicFramePr>
            <a:graphicFrameLocks noChangeAspect="1"/>
          </p:cNvGraphicFramePr>
          <p:nvPr>
            <p:extLst>
              <p:ext uri="{D42A27DB-BD31-4B8C-83A1-F6EECF244321}">
                <p14:modId xmlns:p14="http://schemas.microsoft.com/office/powerpoint/2010/main" val="4064560314"/>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3" imgW="10206925" imgH="86536" progId="CorelDraw.Graphic.20">
                  <p:embed/>
                </p:oleObj>
              </mc:Choice>
              <mc:Fallback>
                <p:oleObj name="CorelDRAW" r:id="rId3" imgW="10206925" imgH="86536" progId="CorelDraw.Graphic.20">
                  <p:embed/>
                  <p:pic>
                    <p:nvPicPr>
                      <p:cNvPr id="3" name="Object 2">
                        <a:extLst>
                          <a:ext uri="{FF2B5EF4-FFF2-40B4-BE49-F238E27FC236}">
                            <a16:creationId xmlns:a16="http://schemas.microsoft.com/office/drawing/2014/main" id="{DC3287FF-C4D0-AEAE-415F-EA0B0F1BBB8E}"/>
                          </a:ext>
                        </a:extLst>
                      </p:cNvPr>
                      <p:cNvPicPr/>
                      <p:nvPr/>
                    </p:nvPicPr>
                    <p:blipFill>
                      <a:blip r:embed="rId4"/>
                      <a:stretch>
                        <a:fillRect/>
                      </a:stretch>
                    </p:blipFill>
                    <p:spPr>
                      <a:xfrm>
                        <a:off x="616268" y="885602"/>
                        <a:ext cx="11412446" cy="87313"/>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919971C5-B25C-605C-6038-86E45B050CF8}"/>
              </a:ext>
            </a:extLst>
          </p:cNvPr>
          <p:cNvSpPr txBox="1"/>
          <p:nvPr/>
        </p:nvSpPr>
        <p:spPr>
          <a:xfrm>
            <a:off x="611768" y="436788"/>
            <a:ext cx="7617832" cy="523220"/>
          </a:xfrm>
          <a:prstGeom prst="rect">
            <a:avLst/>
          </a:prstGeom>
          <a:noFill/>
        </p:spPr>
        <p:txBody>
          <a:bodyPr wrap="square" rtlCol="0">
            <a:spAutoFit/>
          </a:bodyPr>
          <a:lstStyle>
            <a:defPPr>
              <a:defRPr lang="en-US"/>
            </a:defPPr>
            <a:lvl1pPr>
              <a:defRPr sz="2400" b="1">
                <a:solidFill>
                  <a:schemeClr val="bg1"/>
                </a:solidFill>
              </a:defRPr>
            </a:lvl1pPr>
          </a:lstStyle>
          <a:p>
            <a:r>
              <a:rPr lang="en-US" sz="2800" dirty="0"/>
              <a:t>Python Connectivity</a:t>
            </a:r>
            <a:endParaRPr lang="en-IN" sz="2800" dirty="0"/>
          </a:p>
        </p:txBody>
      </p:sp>
      <p:sp>
        <p:nvSpPr>
          <p:cNvPr id="13" name="TextBox 12">
            <a:extLst>
              <a:ext uri="{FF2B5EF4-FFF2-40B4-BE49-F238E27FC236}">
                <a16:creationId xmlns:a16="http://schemas.microsoft.com/office/drawing/2014/main" id="{1588EAF7-C358-F637-D61D-CDDCE12FE153}"/>
              </a:ext>
            </a:extLst>
          </p:cNvPr>
          <p:cNvSpPr txBox="1"/>
          <p:nvPr/>
        </p:nvSpPr>
        <p:spPr>
          <a:xfrm>
            <a:off x="556648" y="1102432"/>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14" name="TextBox 13">
            <a:extLst>
              <a:ext uri="{FF2B5EF4-FFF2-40B4-BE49-F238E27FC236}">
                <a16:creationId xmlns:a16="http://schemas.microsoft.com/office/drawing/2014/main" id="{679FEE12-42BA-9F63-A739-5480338ADEC0}"/>
              </a:ext>
            </a:extLst>
          </p:cNvPr>
          <p:cNvSpPr txBox="1"/>
          <p:nvPr/>
        </p:nvSpPr>
        <p:spPr>
          <a:xfrm>
            <a:off x="499248" y="2713864"/>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pic>
        <p:nvPicPr>
          <p:cNvPr id="16" name="Picture 15" descr="A screenshot of a computer">
            <a:extLst>
              <a:ext uri="{FF2B5EF4-FFF2-40B4-BE49-F238E27FC236}">
                <a16:creationId xmlns:a16="http://schemas.microsoft.com/office/drawing/2014/main" id="{C71A8D21-9F17-187F-F6C5-43C89727999D}"/>
              </a:ext>
            </a:extLst>
          </p:cNvPr>
          <p:cNvPicPr>
            <a:picLocks noChangeAspect="1"/>
          </p:cNvPicPr>
          <p:nvPr/>
        </p:nvPicPr>
        <p:blipFill>
          <a:blip r:embed="rId5">
            <a:extLst>
              <a:ext uri="{28A0092B-C50C-407E-A947-70E740481C1C}">
                <a14:useLocalDpi xmlns:a14="http://schemas.microsoft.com/office/drawing/2010/main" val="0"/>
              </a:ext>
            </a:extLst>
          </a:blip>
          <a:srcRect l="11938" t="49997" r="28308" b="44060"/>
          <a:stretch/>
        </p:blipFill>
        <p:spPr>
          <a:xfrm>
            <a:off x="1549169" y="2842822"/>
            <a:ext cx="8914745" cy="542119"/>
          </a:xfrm>
          <a:prstGeom prst="rect">
            <a:avLst/>
          </a:prstGeom>
          <a:ln w="19050">
            <a:solidFill>
              <a:schemeClr val="tx1"/>
            </a:solidFill>
          </a:ln>
          <a:effectLst>
            <a:outerShdw blurRad="50800" dist="38100" dir="18900000" algn="bl" rotWithShape="0">
              <a:prstClr val="black">
                <a:alpha val="40000"/>
              </a:prstClr>
            </a:outerShdw>
          </a:effectLst>
        </p:spPr>
      </p:pic>
      <p:pic>
        <p:nvPicPr>
          <p:cNvPr id="17" name="Picture 16" descr="A screenshot of a computer">
            <a:extLst>
              <a:ext uri="{FF2B5EF4-FFF2-40B4-BE49-F238E27FC236}">
                <a16:creationId xmlns:a16="http://schemas.microsoft.com/office/drawing/2014/main" id="{8FC71035-8E32-4C52-D516-9C73BD9B48F6}"/>
              </a:ext>
            </a:extLst>
          </p:cNvPr>
          <p:cNvPicPr>
            <a:picLocks noChangeAspect="1"/>
          </p:cNvPicPr>
          <p:nvPr/>
        </p:nvPicPr>
        <p:blipFill>
          <a:blip r:embed="rId5">
            <a:extLst>
              <a:ext uri="{28A0092B-C50C-407E-A947-70E740481C1C}">
                <a14:useLocalDpi xmlns:a14="http://schemas.microsoft.com/office/drawing/2010/main" val="0"/>
              </a:ext>
            </a:extLst>
          </a:blip>
          <a:srcRect l="12212" t="85278" r="43010" b="10674"/>
          <a:stretch/>
        </p:blipFill>
        <p:spPr>
          <a:xfrm>
            <a:off x="1549170" y="6056054"/>
            <a:ext cx="6680430" cy="369332"/>
          </a:xfrm>
          <a:prstGeom prst="rect">
            <a:avLst/>
          </a:prstGeom>
          <a:ln w="19050">
            <a:solidFill>
              <a:schemeClr val="tx1"/>
            </a:solidFill>
          </a:ln>
          <a:effectLst>
            <a:outerShdw blurRad="50800" dist="38100" dir="18900000" algn="bl" rotWithShape="0">
              <a:prstClr val="black">
                <a:alpha val="40000"/>
              </a:prstClr>
            </a:outerShdw>
          </a:effectLst>
        </p:spPr>
      </p:pic>
      <p:sp>
        <p:nvSpPr>
          <p:cNvPr id="18" name="TextBox 17">
            <a:extLst>
              <a:ext uri="{FF2B5EF4-FFF2-40B4-BE49-F238E27FC236}">
                <a16:creationId xmlns:a16="http://schemas.microsoft.com/office/drawing/2014/main" id="{CDE43C13-FD44-6485-8D6B-691767986BAD}"/>
              </a:ext>
            </a:extLst>
          </p:cNvPr>
          <p:cNvSpPr txBox="1"/>
          <p:nvPr/>
        </p:nvSpPr>
        <p:spPr>
          <a:xfrm>
            <a:off x="526937" y="3658258"/>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19" name="TextBox 18">
            <a:extLst>
              <a:ext uri="{FF2B5EF4-FFF2-40B4-BE49-F238E27FC236}">
                <a16:creationId xmlns:a16="http://schemas.microsoft.com/office/drawing/2014/main" id="{0F5D935A-048B-2640-7C21-FB0D1854275E}"/>
              </a:ext>
            </a:extLst>
          </p:cNvPr>
          <p:cNvSpPr txBox="1"/>
          <p:nvPr/>
        </p:nvSpPr>
        <p:spPr>
          <a:xfrm>
            <a:off x="385477" y="5928326"/>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pic>
        <p:nvPicPr>
          <p:cNvPr id="20" name="Picture 19" descr="A screenshot of a computer">
            <a:extLst>
              <a:ext uri="{FF2B5EF4-FFF2-40B4-BE49-F238E27FC236}">
                <a16:creationId xmlns:a16="http://schemas.microsoft.com/office/drawing/2014/main" id="{80E81BA7-4712-AD75-C308-937AE6A76610}"/>
              </a:ext>
            </a:extLst>
          </p:cNvPr>
          <p:cNvPicPr>
            <a:picLocks noChangeAspect="1"/>
          </p:cNvPicPr>
          <p:nvPr/>
        </p:nvPicPr>
        <p:blipFill>
          <a:blip r:embed="rId5">
            <a:extLst>
              <a:ext uri="{28A0092B-C50C-407E-A947-70E740481C1C}">
                <a14:useLocalDpi xmlns:a14="http://schemas.microsoft.com/office/drawing/2010/main" val="0"/>
              </a:ext>
            </a:extLst>
          </a:blip>
          <a:srcRect l="12212" t="85278" r="28307" b="9176"/>
          <a:stretch/>
        </p:blipFill>
        <p:spPr>
          <a:xfrm>
            <a:off x="1519458" y="8343811"/>
            <a:ext cx="8873967" cy="505974"/>
          </a:xfrm>
          <a:prstGeom prst="rect">
            <a:avLst/>
          </a:prstGeom>
          <a:ln>
            <a:solidFill>
              <a:schemeClr val="accent1"/>
            </a:solidFill>
          </a:ln>
        </p:spPr>
      </p:pic>
      <p:pic>
        <p:nvPicPr>
          <p:cNvPr id="8" name="Picture 7" descr="A screenshot of a computer&#10;&#10;Description automatically generated">
            <a:extLst>
              <a:ext uri="{FF2B5EF4-FFF2-40B4-BE49-F238E27FC236}">
                <a16:creationId xmlns:a16="http://schemas.microsoft.com/office/drawing/2014/main" id="{254D281F-060E-9F95-8D32-FFFA6F2AF2C2}"/>
              </a:ext>
            </a:extLst>
          </p:cNvPr>
          <p:cNvPicPr>
            <a:picLocks noChangeAspect="1"/>
          </p:cNvPicPr>
          <p:nvPr/>
        </p:nvPicPr>
        <p:blipFill>
          <a:blip r:embed="rId6">
            <a:extLst>
              <a:ext uri="{28A0092B-C50C-407E-A947-70E740481C1C}">
                <a14:useLocalDpi xmlns:a14="http://schemas.microsoft.com/office/drawing/2010/main" val="0"/>
              </a:ext>
            </a:extLst>
          </a:blip>
          <a:srcRect l="8695" t="37271" r="44267" b="37669"/>
          <a:stretch/>
        </p:blipFill>
        <p:spPr>
          <a:xfrm>
            <a:off x="1519458" y="3785023"/>
            <a:ext cx="6578635" cy="1970545"/>
          </a:xfrm>
          <a:prstGeom prst="rect">
            <a:avLst/>
          </a:prstGeom>
          <a:effectLst>
            <a:outerShdw blurRad="50800" dist="38100" dir="18900000" algn="bl" rotWithShape="0">
              <a:prstClr val="black">
                <a:alpha val="40000"/>
              </a:prstClr>
            </a:outerShdw>
          </a:effectLst>
        </p:spPr>
      </p:pic>
      <p:pic>
        <p:nvPicPr>
          <p:cNvPr id="9" name="Picture 8">
            <a:extLst>
              <a:ext uri="{FF2B5EF4-FFF2-40B4-BE49-F238E27FC236}">
                <a16:creationId xmlns:a16="http://schemas.microsoft.com/office/drawing/2014/main" id="{8FD2DC61-9BC4-F525-0358-85F1CBD2B2D2}"/>
              </a:ext>
            </a:extLst>
          </p:cNvPr>
          <p:cNvPicPr>
            <a:picLocks noChangeAspect="1"/>
          </p:cNvPicPr>
          <p:nvPr/>
        </p:nvPicPr>
        <p:blipFill>
          <a:blip r:embed="rId7">
            <a:extLst>
              <a:ext uri="{28A0092B-C50C-407E-A947-70E740481C1C}">
                <a14:useLocalDpi xmlns:a14="http://schemas.microsoft.com/office/drawing/2010/main" val="0"/>
              </a:ext>
            </a:extLst>
          </a:blip>
          <a:srcRect l="8695" t="36475" r="45469" b="55618"/>
          <a:stretch/>
        </p:blipFill>
        <p:spPr>
          <a:xfrm>
            <a:off x="1491769" y="1280126"/>
            <a:ext cx="8972145" cy="870383"/>
          </a:xfrm>
          <a:prstGeom prst="rect">
            <a:avLst/>
          </a:prstGeom>
          <a:ln w="19050">
            <a:solidFill>
              <a:schemeClr val="tx1"/>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80206319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F9FAD-27F3-17E8-F46E-FD5F9D5A75B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67BEE2-5CA5-2D23-C5B5-B824C654DA0D}"/>
              </a:ext>
            </a:extLst>
          </p:cNvPr>
          <p:cNvSpPr/>
          <p:nvPr/>
        </p:nvSpPr>
        <p:spPr>
          <a:xfrm>
            <a:off x="0" y="-1"/>
            <a:ext cx="8229599" cy="7031421"/>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55214A1C-E17F-CC40-2EE2-B5BA042F78C9}"/>
              </a:ext>
            </a:extLst>
          </p:cNvPr>
          <p:cNvPicPr>
            <a:picLocks noChangeAspect="1"/>
          </p:cNvPicPr>
          <p:nvPr/>
        </p:nvPicPr>
        <p:blipFill>
          <a:blip r:embed="rId2">
            <a:extLst>
              <a:ext uri="{28A0092B-C50C-407E-A947-70E740481C1C}">
                <a14:useLocalDpi xmlns:a14="http://schemas.microsoft.com/office/drawing/2010/main" val="0"/>
              </a:ext>
            </a:extLst>
          </a:blip>
          <a:srcRect l="16090" t="60497" r="37788" b="8886"/>
          <a:stretch/>
        </p:blipFill>
        <p:spPr>
          <a:xfrm>
            <a:off x="984220" y="4256261"/>
            <a:ext cx="6904546" cy="2419918"/>
          </a:xfrm>
          <a:prstGeom prst="rect">
            <a:avLst/>
          </a:prstGeom>
          <a:ln w="19050">
            <a:solidFill>
              <a:schemeClr val="tx1"/>
            </a:solidFill>
          </a:ln>
          <a:effectLst>
            <a:outerShdw blurRad="50800" dist="38100" dir="18900000" algn="bl" rotWithShape="0">
              <a:prstClr val="black">
                <a:alpha val="40000"/>
              </a:prstClr>
            </a:outerShdw>
          </a:effectLst>
        </p:spPr>
      </p:pic>
      <p:sp>
        <p:nvSpPr>
          <p:cNvPr id="4" name="TextBox 3">
            <a:extLst>
              <a:ext uri="{FF2B5EF4-FFF2-40B4-BE49-F238E27FC236}">
                <a16:creationId xmlns:a16="http://schemas.microsoft.com/office/drawing/2014/main" id="{DF2C3D70-4B0B-5FD8-AD11-0EE7C782F1D1}"/>
              </a:ext>
            </a:extLst>
          </p:cNvPr>
          <p:cNvSpPr txBox="1"/>
          <p:nvPr/>
        </p:nvSpPr>
        <p:spPr>
          <a:xfrm>
            <a:off x="8512629" y="1508917"/>
            <a:ext cx="3124200" cy="47705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600" b="1" u="sng">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Interpretation and Insights</a:t>
            </a:r>
          </a:p>
          <a:p>
            <a:pPr algn="just"/>
            <a:endParaRPr lang="en-US" u="none" dirty="0"/>
          </a:p>
          <a:p>
            <a:pPr algn="just"/>
            <a:r>
              <a:rPr lang="en-US" u="none" dirty="0"/>
              <a:t>Quarterly Rainfall Analysis:</a:t>
            </a:r>
          </a:p>
          <a:p>
            <a:pPr marL="285750" indent="-285750" algn="just">
              <a:buFont typeface="Arial" panose="020B0604020202020204" pitchFamily="34" charset="0"/>
              <a:buChar char="•"/>
            </a:pPr>
            <a:r>
              <a:rPr lang="en-US" b="0" u="none" dirty="0"/>
              <a:t>Most precipitation occurs in Q3, particularly during the monsoon season.</a:t>
            </a:r>
          </a:p>
          <a:p>
            <a:pPr marL="285750" indent="-285750" algn="just">
              <a:buFont typeface="Arial" panose="020B0604020202020204" pitchFamily="34" charset="0"/>
              <a:buChar char="•"/>
            </a:pPr>
            <a:r>
              <a:rPr lang="en-US" b="0" u="none" dirty="0"/>
              <a:t>For example, in </a:t>
            </a:r>
            <a:r>
              <a:rPr lang="en-US" u="none" dirty="0"/>
              <a:t>1901</a:t>
            </a:r>
            <a:r>
              <a:rPr lang="en-US" b="0" u="none" dirty="0"/>
              <a:t>, </a:t>
            </a:r>
            <a:r>
              <a:rPr lang="en-US" u="none" dirty="0"/>
              <a:t>Q3</a:t>
            </a:r>
            <a:r>
              <a:rPr lang="en-US" b="0" u="none" dirty="0"/>
              <a:t> received </a:t>
            </a:r>
            <a:r>
              <a:rPr lang="en-US" u="none" dirty="0"/>
              <a:t>463.7 mm </a:t>
            </a:r>
            <a:r>
              <a:rPr lang="en-US" b="0" u="none" dirty="0"/>
              <a:t>out of a </a:t>
            </a:r>
            <a:r>
              <a:rPr lang="en-US" u="none" dirty="0"/>
              <a:t>total </a:t>
            </a:r>
            <a:r>
              <a:rPr lang="en-US" b="0" u="none" dirty="0"/>
              <a:t>of </a:t>
            </a:r>
            <a:r>
              <a:rPr lang="en-US" u="none" dirty="0"/>
              <a:t>554.3 mm</a:t>
            </a:r>
            <a:r>
              <a:rPr lang="en-US" b="0" u="none" dirty="0"/>
              <a:t>.</a:t>
            </a:r>
          </a:p>
          <a:p>
            <a:pPr algn="just"/>
            <a:endParaRPr lang="en-US" b="0" u="none" dirty="0"/>
          </a:p>
          <a:p>
            <a:pPr algn="just"/>
            <a:r>
              <a:rPr lang="en-US" u="none" dirty="0"/>
              <a:t>Geographic and Climatic Factors</a:t>
            </a:r>
            <a:r>
              <a:rPr lang="en-US" b="0" u="none" dirty="0"/>
              <a:t>:</a:t>
            </a:r>
          </a:p>
          <a:p>
            <a:pPr algn="just"/>
            <a:r>
              <a:rPr lang="en-US" b="0" u="none" dirty="0"/>
              <a:t>Areas affected by the monsoon experience concentrated rainfall during these months, while other seasons, especially Q1 and Q4, receive comparatively less precipitation.</a:t>
            </a:r>
          </a:p>
          <a:p>
            <a:pPr algn="just"/>
            <a:endParaRPr lang="en-IN" b="0" u="none" dirty="0"/>
          </a:p>
        </p:txBody>
      </p:sp>
      <p:graphicFrame>
        <p:nvGraphicFramePr>
          <p:cNvPr id="3" name="Object 2">
            <a:extLst>
              <a:ext uri="{FF2B5EF4-FFF2-40B4-BE49-F238E27FC236}">
                <a16:creationId xmlns:a16="http://schemas.microsoft.com/office/drawing/2014/main" id="{FCA10F19-3B8D-2BBC-F23C-BDA52DAAEFA7}"/>
              </a:ext>
            </a:extLst>
          </p:cNvPr>
          <p:cNvGraphicFramePr>
            <a:graphicFrameLocks noChangeAspect="1"/>
          </p:cNvGraphicFramePr>
          <p:nvPr>
            <p:extLst>
              <p:ext uri="{D42A27DB-BD31-4B8C-83A1-F6EECF244321}">
                <p14:modId xmlns:p14="http://schemas.microsoft.com/office/powerpoint/2010/main" val="2804277613"/>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3" imgW="10206925" imgH="86536" progId="CorelDraw.Graphic.20">
                  <p:embed/>
                </p:oleObj>
              </mc:Choice>
              <mc:Fallback>
                <p:oleObj name="CorelDRAW" r:id="rId3" imgW="10206925" imgH="86536" progId="CorelDraw.Graphic.20">
                  <p:embed/>
                  <p:pic>
                    <p:nvPicPr>
                      <p:cNvPr id="3" name="Object 2">
                        <a:extLst>
                          <a:ext uri="{FF2B5EF4-FFF2-40B4-BE49-F238E27FC236}">
                            <a16:creationId xmlns:a16="http://schemas.microsoft.com/office/drawing/2014/main" id="{C3591886-A84B-546E-16D5-A51D53C3A2D5}"/>
                          </a:ext>
                        </a:extLst>
                      </p:cNvPr>
                      <p:cNvPicPr/>
                      <p:nvPr/>
                    </p:nvPicPr>
                    <p:blipFill>
                      <a:blip r:embed="rId4"/>
                      <a:stretch>
                        <a:fillRect/>
                      </a:stretch>
                    </p:blipFill>
                    <p:spPr>
                      <a:xfrm>
                        <a:off x="616268" y="885602"/>
                        <a:ext cx="11412446" cy="8731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6E8C2BC7-72F6-D044-844F-11E2714926DA}"/>
              </a:ext>
            </a:extLst>
          </p:cNvPr>
          <p:cNvSpPr txBox="1"/>
          <p:nvPr/>
        </p:nvSpPr>
        <p:spPr>
          <a:xfrm>
            <a:off x="611767" y="105117"/>
            <a:ext cx="7617832" cy="830997"/>
          </a:xfrm>
          <a:prstGeom prst="rect">
            <a:avLst/>
          </a:prstGeom>
          <a:noFill/>
        </p:spPr>
        <p:txBody>
          <a:bodyPr wrap="square" rtlCol="0">
            <a:spAutoFit/>
          </a:bodyPr>
          <a:lstStyle>
            <a:defPPr>
              <a:defRPr lang="en-US"/>
            </a:defPPr>
            <a:lvl1pPr>
              <a:defRPr sz="2400" b="1">
                <a:solidFill>
                  <a:schemeClr val="bg1"/>
                </a:solidFill>
              </a:defRPr>
            </a:lvl1pPr>
          </a:lstStyle>
          <a:p>
            <a:r>
              <a:rPr lang="en-US" dirty="0"/>
              <a:t>1. Create a </a:t>
            </a:r>
            <a:r>
              <a:rPr lang="en-US" dirty="0" err="1"/>
              <a:t>Dataframe</a:t>
            </a:r>
            <a:r>
              <a:rPr lang="en-US" dirty="0"/>
              <a:t> showing Quarter wise rainfall with annual rainfall </a:t>
            </a:r>
            <a:endParaRPr lang="en-IN" dirty="0">
              <a:solidFill>
                <a:schemeClr val="bg1"/>
              </a:solidFill>
            </a:endParaRPr>
          </a:p>
        </p:txBody>
      </p:sp>
      <p:sp>
        <p:nvSpPr>
          <p:cNvPr id="8" name="TextBox 7">
            <a:extLst>
              <a:ext uri="{FF2B5EF4-FFF2-40B4-BE49-F238E27FC236}">
                <a16:creationId xmlns:a16="http://schemas.microsoft.com/office/drawing/2014/main" id="{1DC996CB-107A-B9AF-DEA0-E865D51A7A42}"/>
              </a:ext>
            </a:extLst>
          </p:cNvPr>
          <p:cNvSpPr txBox="1"/>
          <p:nvPr/>
        </p:nvSpPr>
        <p:spPr>
          <a:xfrm>
            <a:off x="611767" y="1139585"/>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9" name="TextBox 8">
            <a:extLst>
              <a:ext uri="{FF2B5EF4-FFF2-40B4-BE49-F238E27FC236}">
                <a16:creationId xmlns:a16="http://schemas.microsoft.com/office/drawing/2014/main" id="{D57CCCE1-4917-A96E-D915-3AF7FA26D83A}"/>
              </a:ext>
            </a:extLst>
          </p:cNvPr>
          <p:cNvSpPr txBox="1"/>
          <p:nvPr/>
        </p:nvSpPr>
        <p:spPr>
          <a:xfrm>
            <a:off x="563721" y="3886929"/>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pic>
        <p:nvPicPr>
          <p:cNvPr id="10" name="Picture 9">
            <a:extLst>
              <a:ext uri="{FF2B5EF4-FFF2-40B4-BE49-F238E27FC236}">
                <a16:creationId xmlns:a16="http://schemas.microsoft.com/office/drawing/2014/main" id="{5B36B3B2-18F2-A8F5-45E8-4F3840E7A1A7}"/>
              </a:ext>
            </a:extLst>
          </p:cNvPr>
          <p:cNvPicPr>
            <a:picLocks noChangeAspect="1"/>
          </p:cNvPicPr>
          <p:nvPr/>
        </p:nvPicPr>
        <p:blipFill>
          <a:blip r:embed="rId2">
            <a:extLst>
              <a:ext uri="{28A0092B-C50C-407E-A947-70E740481C1C}">
                <a14:useLocalDpi xmlns:a14="http://schemas.microsoft.com/office/drawing/2010/main" val="0"/>
              </a:ext>
            </a:extLst>
          </a:blip>
          <a:srcRect l="16339" t="29416" r="36165" b="46498"/>
          <a:stretch/>
        </p:blipFill>
        <p:spPr>
          <a:xfrm>
            <a:off x="984220" y="1551061"/>
            <a:ext cx="7110248" cy="1841790"/>
          </a:xfrm>
          <a:prstGeom prst="rect">
            <a:avLst/>
          </a:prstGeom>
          <a:ln w="19050">
            <a:solidFill>
              <a:schemeClr val="tx1"/>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142655549"/>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03DBF-81EC-5074-C871-AE2DB95ADDC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947D672-B671-71D2-9D66-8E1C2133BB0E}"/>
              </a:ext>
            </a:extLst>
          </p:cNvPr>
          <p:cNvSpPr/>
          <p:nvPr/>
        </p:nvSpPr>
        <p:spPr>
          <a:xfrm>
            <a:off x="0" y="0"/>
            <a:ext cx="8229599" cy="7015655"/>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8AF41B79-1FD2-0B98-BB62-8F07882EB2DB}"/>
              </a:ext>
            </a:extLst>
          </p:cNvPr>
          <p:cNvPicPr>
            <a:picLocks noChangeAspect="1"/>
          </p:cNvPicPr>
          <p:nvPr/>
        </p:nvPicPr>
        <p:blipFill>
          <a:blip r:embed="rId2">
            <a:extLst>
              <a:ext uri="{28A0092B-C50C-407E-A947-70E740481C1C}">
                <a14:useLocalDpi xmlns:a14="http://schemas.microsoft.com/office/drawing/2010/main" val="0"/>
              </a:ext>
            </a:extLst>
          </a:blip>
          <a:srcRect l="15744" t="37682" r="40529" b="49214"/>
          <a:stretch/>
        </p:blipFill>
        <p:spPr>
          <a:xfrm>
            <a:off x="1005288" y="1611112"/>
            <a:ext cx="6562583" cy="1118284"/>
          </a:xfrm>
          <a:prstGeom prst="rect">
            <a:avLst/>
          </a:prstGeom>
          <a:ln w="19050">
            <a:solidFill>
              <a:schemeClr val="tx1"/>
            </a:solidFill>
          </a:ln>
          <a:effectLst>
            <a:outerShdw blurRad="50800" dist="38100" dir="18900000" algn="bl" rotWithShape="0">
              <a:prstClr val="black">
                <a:alpha val="40000"/>
              </a:prstClr>
            </a:outerShdw>
          </a:effectLst>
        </p:spPr>
      </p:pic>
      <p:sp>
        <p:nvSpPr>
          <p:cNvPr id="6" name="TextBox 5">
            <a:extLst>
              <a:ext uri="{FF2B5EF4-FFF2-40B4-BE49-F238E27FC236}">
                <a16:creationId xmlns:a16="http://schemas.microsoft.com/office/drawing/2014/main" id="{0D8210C0-492F-3B90-EFCB-E9E4D44DDE0D}"/>
              </a:ext>
            </a:extLst>
          </p:cNvPr>
          <p:cNvSpPr txBox="1"/>
          <p:nvPr/>
        </p:nvSpPr>
        <p:spPr>
          <a:xfrm>
            <a:off x="8401330" y="2729396"/>
            <a:ext cx="3455653" cy="160043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600" b="1" u="sng">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Interpretation and Insights</a:t>
            </a:r>
          </a:p>
          <a:p>
            <a:pPr algn="just"/>
            <a:endParaRPr lang="en-US" b="0" u="none" dirty="0"/>
          </a:p>
          <a:p>
            <a:pPr algn="just"/>
            <a:r>
              <a:rPr lang="en-US" b="0" u="none" dirty="0"/>
              <a:t>Maharashtra's larger population base may face different water management challenges compared to Gujarat.</a:t>
            </a:r>
            <a:endParaRPr lang="en-IN" b="0" u="none" dirty="0"/>
          </a:p>
        </p:txBody>
      </p:sp>
      <p:graphicFrame>
        <p:nvGraphicFramePr>
          <p:cNvPr id="4" name="Object 3">
            <a:extLst>
              <a:ext uri="{FF2B5EF4-FFF2-40B4-BE49-F238E27FC236}">
                <a16:creationId xmlns:a16="http://schemas.microsoft.com/office/drawing/2014/main" id="{1325912C-A2EA-335E-6AA2-A7AC89F70632}"/>
              </a:ext>
            </a:extLst>
          </p:cNvPr>
          <p:cNvGraphicFramePr>
            <a:graphicFrameLocks noChangeAspect="1"/>
          </p:cNvGraphicFramePr>
          <p:nvPr>
            <p:extLst>
              <p:ext uri="{D42A27DB-BD31-4B8C-83A1-F6EECF244321}">
                <p14:modId xmlns:p14="http://schemas.microsoft.com/office/powerpoint/2010/main" val="224317746"/>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3" imgW="10206925" imgH="86536" progId="CorelDraw.Graphic.20">
                  <p:embed/>
                </p:oleObj>
              </mc:Choice>
              <mc:Fallback>
                <p:oleObj name="CorelDRAW" r:id="rId3" imgW="10206925" imgH="86536" progId="CorelDraw.Graphic.20">
                  <p:embed/>
                  <p:pic>
                    <p:nvPicPr>
                      <p:cNvPr id="3" name="Object 2">
                        <a:extLst>
                          <a:ext uri="{FF2B5EF4-FFF2-40B4-BE49-F238E27FC236}">
                            <a16:creationId xmlns:a16="http://schemas.microsoft.com/office/drawing/2014/main" id="{FCA10F19-3B8D-2BBC-F23C-BDA52DAAEFA7}"/>
                          </a:ext>
                        </a:extLst>
                      </p:cNvPr>
                      <p:cNvPicPr/>
                      <p:nvPr/>
                    </p:nvPicPr>
                    <p:blipFill>
                      <a:blip r:embed="rId4"/>
                      <a:stretch>
                        <a:fillRect/>
                      </a:stretch>
                    </p:blipFill>
                    <p:spPr>
                      <a:xfrm>
                        <a:off x="616268" y="885602"/>
                        <a:ext cx="11412446" cy="8731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503C722D-C796-1D47-058B-913BC2662E57}"/>
              </a:ext>
            </a:extLst>
          </p:cNvPr>
          <p:cNvSpPr txBox="1"/>
          <p:nvPr/>
        </p:nvSpPr>
        <p:spPr>
          <a:xfrm>
            <a:off x="611767" y="105117"/>
            <a:ext cx="7617832" cy="830997"/>
          </a:xfrm>
          <a:prstGeom prst="rect">
            <a:avLst/>
          </a:prstGeom>
          <a:noFill/>
        </p:spPr>
        <p:txBody>
          <a:bodyPr wrap="square" rtlCol="0">
            <a:spAutoFit/>
          </a:bodyPr>
          <a:lstStyle>
            <a:defPPr>
              <a:defRPr lang="en-US"/>
            </a:defPPr>
            <a:lvl1pPr>
              <a:defRPr sz="2400" b="1">
                <a:solidFill>
                  <a:schemeClr val="bg1"/>
                </a:solidFill>
              </a:defRPr>
            </a:lvl1pPr>
          </a:lstStyle>
          <a:p>
            <a:r>
              <a:rPr lang="en-US" dirty="0"/>
              <a:t>2. Separate a </a:t>
            </a:r>
            <a:r>
              <a:rPr lang="en-US" dirty="0" err="1"/>
              <a:t>Dataframes</a:t>
            </a:r>
            <a:r>
              <a:rPr lang="en-US" dirty="0"/>
              <a:t> of Gujarat and Maharashtra Rainfall</a:t>
            </a:r>
            <a:endParaRPr lang="en-IN" dirty="0">
              <a:solidFill>
                <a:schemeClr val="bg1"/>
              </a:solidFill>
            </a:endParaRPr>
          </a:p>
        </p:txBody>
      </p:sp>
      <p:sp>
        <p:nvSpPr>
          <p:cNvPr id="8" name="TextBox 7">
            <a:extLst>
              <a:ext uri="{FF2B5EF4-FFF2-40B4-BE49-F238E27FC236}">
                <a16:creationId xmlns:a16="http://schemas.microsoft.com/office/drawing/2014/main" id="{EA7D7165-9234-55A9-E86A-B9DC55F2F80B}"/>
              </a:ext>
            </a:extLst>
          </p:cNvPr>
          <p:cNvSpPr txBox="1"/>
          <p:nvPr/>
        </p:nvSpPr>
        <p:spPr>
          <a:xfrm>
            <a:off x="611767" y="1144018"/>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9" name="TextBox 8">
            <a:extLst>
              <a:ext uri="{FF2B5EF4-FFF2-40B4-BE49-F238E27FC236}">
                <a16:creationId xmlns:a16="http://schemas.microsoft.com/office/drawing/2014/main" id="{C3D56816-FEA0-1CA4-7684-D70AE2E0D1D8}"/>
              </a:ext>
            </a:extLst>
          </p:cNvPr>
          <p:cNvSpPr txBox="1"/>
          <p:nvPr/>
        </p:nvSpPr>
        <p:spPr>
          <a:xfrm>
            <a:off x="532238" y="2944710"/>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pic>
        <p:nvPicPr>
          <p:cNvPr id="10" name="Picture 9">
            <a:extLst>
              <a:ext uri="{FF2B5EF4-FFF2-40B4-BE49-F238E27FC236}">
                <a16:creationId xmlns:a16="http://schemas.microsoft.com/office/drawing/2014/main" id="{F6E53CC1-3860-2AF3-5057-CE494A020520}"/>
              </a:ext>
            </a:extLst>
          </p:cNvPr>
          <p:cNvPicPr>
            <a:picLocks noChangeAspect="1"/>
          </p:cNvPicPr>
          <p:nvPr/>
        </p:nvPicPr>
        <p:blipFill>
          <a:blip r:embed="rId2">
            <a:extLst>
              <a:ext uri="{28A0092B-C50C-407E-A947-70E740481C1C}">
                <a14:useLocalDpi xmlns:a14="http://schemas.microsoft.com/office/drawing/2010/main" val="0"/>
              </a:ext>
            </a:extLst>
          </a:blip>
          <a:srcRect l="15744" t="52301" r="40529" b="14043"/>
          <a:stretch/>
        </p:blipFill>
        <p:spPr>
          <a:xfrm>
            <a:off x="1005288" y="3501314"/>
            <a:ext cx="6562583" cy="2872108"/>
          </a:xfrm>
          <a:prstGeom prst="rect">
            <a:avLst/>
          </a:prstGeom>
          <a:ln w="19050">
            <a:solidFill>
              <a:schemeClr val="tx1"/>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59961421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3D675-3AE3-286B-BC88-4538A950F4E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02C1393-9FBF-D279-55BC-853B36E7E2F4}"/>
              </a:ext>
            </a:extLst>
          </p:cNvPr>
          <p:cNvSpPr/>
          <p:nvPr/>
        </p:nvSpPr>
        <p:spPr>
          <a:xfrm>
            <a:off x="0" y="0"/>
            <a:ext cx="8229599" cy="7140335"/>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556FFC25-957E-8725-0E01-BF030C07E6C8}"/>
              </a:ext>
            </a:extLst>
          </p:cNvPr>
          <p:cNvPicPr>
            <a:picLocks noChangeAspect="1"/>
          </p:cNvPicPr>
          <p:nvPr/>
        </p:nvPicPr>
        <p:blipFill>
          <a:blip r:embed="rId2">
            <a:extLst>
              <a:ext uri="{28A0092B-C50C-407E-A947-70E740481C1C}">
                <a14:useLocalDpi xmlns:a14="http://schemas.microsoft.com/office/drawing/2010/main" val="0"/>
              </a:ext>
            </a:extLst>
          </a:blip>
          <a:srcRect l="15367" t="34987" r="37465" b="58112"/>
          <a:stretch/>
        </p:blipFill>
        <p:spPr>
          <a:xfrm>
            <a:off x="823466" y="1751707"/>
            <a:ext cx="6582666" cy="710974"/>
          </a:xfrm>
          <a:prstGeom prst="rect">
            <a:avLst/>
          </a:prstGeom>
          <a:ln w="19050">
            <a:solidFill>
              <a:schemeClr val="tx1"/>
            </a:solidFill>
          </a:ln>
          <a:effectLst>
            <a:outerShdw blurRad="50800" dist="38100" dir="18900000" algn="bl" rotWithShape="0">
              <a:prstClr val="black">
                <a:alpha val="40000"/>
              </a:prstClr>
            </a:outerShdw>
          </a:effectLst>
        </p:spPr>
      </p:pic>
      <p:sp>
        <p:nvSpPr>
          <p:cNvPr id="6" name="TextBox 5">
            <a:extLst>
              <a:ext uri="{FF2B5EF4-FFF2-40B4-BE49-F238E27FC236}">
                <a16:creationId xmlns:a16="http://schemas.microsoft.com/office/drawing/2014/main" id="{B0CB16E3-D033-D70B-2170-8877ECAD289F}"/>
              </a:ext>
            </a:extLst>
          </p:cNvPr>
          <p:cNvSpPr txBox="1"/>
          <p:nvPr/>
        </p:nvSpPr>
        <p:spPr>
          <a:xfrm>
            <a:off x="8498550" y="1751707"/>
            <a:ext cx="3276600"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600" b="1" u="sng">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Interpretation and Insights</a:t>
            </a:r>
          </a:p>
          <a:p>
            <a:endParaRPr lang="en-IN" dirty="0"/>
          </a:p>
          <a:p>
            <a:pPr algn="just"/>
            <a:r>
              <a:rPr lang="en-US" u="none" dirty="0"/>
              <a:t>Rainfall Fluctuation:</a:t>
            </a:r>
          </a:p>
          <a:p>
            <a:pPr algn="just"/>
            <a:r>
              <a:rPr lang="en-US" b="0" u="none" dirty="0"/>
              <a:t>Gujarat experiences significant year-to-year variation in rainfall, with monsoon months (</a:t>
            </a:r>
            <a:r>
              <a:rPr lang="en-US" u="none" dirty="0"/>
              <a:t>June to August</a:t>
            </a:r>
            <a:r>
              <a:rPr lang="en-US" b="0" u="none" dirty="0"/>
              <a:t>) receiving the most.</a:t>
            </a:r>
          </a:p>
          <a:p>
            <a:pPr algn="just"/>
            <a:endParaRPr lang="en-US" b="0" u="none" dirty="0"/>
          </a:p>
          <a:p>
            <a:pPr algn="just"/>
            <a:r>
              <a:rPr lang="en-US" u="none" dirty="0"/>
              <a:t>Examples:</a:t>
            </a:r>
          </a:p>
          <a:p>
            <a:pPr algn="just"/>
            <a:r>
              <a:rPr lang="en-US" b="0" u="none" dirty="0"/>
              <a:t>1903 had 887.6 mm of rainfall, while 1904 had only 492.6 mm.</a:t>
            </a:r>
            <a:endParaRPr lang="en-IN" b="0" u="none" dirty="0"/>
          </a:p>
        </p:txBody>
      </p:sp>
      <p:graphicFrame>
        <p:nvGraphicFramePr>
          <p:cNvPr id="3" name="Object 2">
            <a:extLst>
              <a:ext uri="{FF2B5EF4-FFF2-40B4-BE49-F238E27FC236}">
                <a16:creationId xmlns:a16="http://schemas.microsoft.com/office/drawing/2014/main" id="{E70A6EC1-0237-4F50-3EFD-800118D48CAC}"/>
              </a:ext>
            </a:extLst>
          </p:cNvPr>
          <p:cNvGraphicFramePr>
            <a:graphicFrameLocks noChangeAspect="1"/>
          </p:cNvGraphicFramePr>
          <p:nvPr>
            <p:extLst>
              <p:ext uri="{D42A27DB-BD31-4B8C-83A1-F6EECF244321}">
                <p14:modId xmlns:p14="http://schemas.microsoft.com/office/powerpoint/2010/main" val="3490310868"/>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3" imgW="10206925" imgH="86536" progId="CorelDraw.Graphic.20">
                  <p:embed/>
                </p:oleObj>
              </mc:Choice>
              <mc:Fallback>
                <p:oleObj name="CorelDRAW" r:id="rId3" imgW="10206925" imgH="86536" progId="CorelDraw.Graphic.20">
                  <p:embed/>
                  <p:pic>
                    <p:nvPicPr>
                      <p:cNvPr id="4" name="Object 3">
                        <a:extLst>
                          <a:ext uri="{FF2B5EF4-FFF2-40B4-BE49-F238E27FC236}">
                            <a16:creationId xmlns:a16="http://schemas.microsoft.com/office/drawing/2014/main" id="{1325912C-A2EA-335E-6AA2-A7AC89F70632}"/>
                          </a:ext>
                        </a:extLst>
                      </p:cNvPr>
                      <p:cNvPicPr/>
                      <p:nvPr/>
                    </p:nvPicPr>
                    <p:blipFill>
                      <a:blip r:embed="rId4"/>
                      <a:stretch>
                        <a:fillRect/>
                      </a:stretch>
                    </p:blipFill>
                    <p:spPr>
                      <a:xfrm>
                        <a:off x="616268" y="885602"/>
                        <a:ext cx="11412446" cy="8731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28A5DCA3-ECCC-D846-A90A-6AAF29A3D87E}"/>
              </a:ext>
            </a:extLst>
          </p:cNvPr>
          <p:cNvSpPr txBox="1"/>
          <p:nvPr/>
        </p:nvSpPr>
        <p:spPr>
          <a:xfrm>
            <a:off x="616268" y="494842"/>
            <a:ext cx="7617832" cy="461665"/>
          </a:xfrm>
          <a:prstGeom prst="rect">
            <a:avLst/>
          </a:prstGeom>
          <a:noFill/>
        </p:spPr>
        <p:txBody>
          <a:bodyPr wrap="square" rtlCol="0">
            <a:spAutoFit/>
          </a:bodyPr>
          <a:lstStyle>
            <a:defPPr>
              <a:defRPr lang="en-US"/>
            </a:defPPr>
            <a:lvl1pPr>
              <a:defRPr sz="2400" b="1">
                <a:solidFill>
                  <a:schemeClr val="bg1"/>
                </a:solidFill>
              </a:defRPr>
            </a:lvl1pPr>
          </a:lstStyle>
          <a:p>
            <a:r>
              <a:rPr lang="en-US" dirty="0"/>
              <a:t>3. Use Year as index in Gujarat </a:t>
            </a:r>
            <a:r>
              <a:rPr lang="en-US" dirty="0" err="1"/>
              <a:t>Dataframe</a:t>
            </a:r>
            <a:r>
              <a:rPr lang="en-US" dirty="0"/>
              <a:t> of Rainfall</a:t>
            </a:r>
            <a:endParaRPr lang="en-IN" dirty="0">
              <a:solidFill>
                <a:schemeClr val="bg1"/>
              </a:solidFill>
            </a:endParaRPr>
          </a:p>
        </p:txBody>
      </p:sp>
      <p:sp>
        <p:nvSpPr>
          <p:cNvPr id="8" name="TextBox 7">
            <a:extLst>
              <a:ext uri="{FF2B5EF4-FFF2-40B4-BE49-F238E27FC236}">
                <a16:creationId xmlns:a16="http://schemas.microsoft.com/office/drawing/2014/main" id="{4427A47B-DAD1-EC07-0EBF-AB7073D378A9}"/>
              </a:ext>
            </a:extLst>
          </p:cNvPr>
          <p:cNvSpPr txBox="1"/>
          <p:nvPr/>
        </p:nvSpPr>
        <p:spPr>
          <a:xfrm>
            <a:off x="616268" y="1324303"/>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9" name="TextBox 8">
            <a:extLst>
              <a:ext uri="{FF2B5EF4-FFF2-40B4-BE49-F238E27FC236}">
                <a16:creationId xmlns:a16="http://schemas.microsoft.com/office/drawing/2014/main" id="{9B8B4010-DAE1-780D-ED5C-14FE55D68606}"/>
              </a:ext>
            </a:extLst>
          </p:cNvPr>
          <p:cNvSpPr txBox="1"/>
          <p:nvPr/>
        </p:nvSpPr>
        <p:spPr>
          <a:xfrm>
            <a:off x="504640" y="2661836"/>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pic>
        <p:nvPicPr>
          <p:cNvPr id="10" name="Picture 9">
            <a:extLst>
              <a:ext uri="{FF2B5EF4-FFF2-40B4-BE49-F238E27FC236}">
                <a16:creationId xmlns:a16="http://schemas.microsoft.com/office/drawing/2014/main" id="{4E10C8CE-EEA3-DD59-A98B-E05BD2C6F3AA}"/>
              </a:ext>
            </a:extLst>
          </p:cNvPr>
          <p:cNvPicPr>
            <a:picLocks noChangeAspect="1"/>
          </p:cNvPicPr>
          <p:nvPr/>
        </p:nvPicPr>
        <p:blipFill>
          <a:blip r:embed="rId2">
            <a:extLst>
              <a:ext uri="{28A0092B-C50C-407E-A947-70E740481C1C}">
                <a14:useLocalDpi xmlns:a14="http://schemas.microsoft.com/office/drawing/2010/main" val="0"/>
              </a:ext>
            </a:extLst>
          </a:blip>
          <a:srcRect l="15367" t="42405" r="37465" b="24362"/>
          <a:stretch/>
        </p:blipFill>
        <p:spPr>
          <a:xfrm>
            <a:off x="823466" y="3189531"/>
            <a:ext cx="6582666" cy="3423790"/>
          </a:xfrm>
          <a:prstGeom prst="rect">
            <a:avLst/>
          </a:prstGeom>
          <a:ln w="19050">
            <a:solidFill>
              <a:schemeClr val="tx1"/>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4075856568"/>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75C60-76D7-9BF2-C86A-E854F1C967A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112580C-55E0-44BA-D69A-99EFB3EAEFBE}"/>
              </a:ext>
            </a:extLst>
          </p:cNvPr>
          <p:cNvSpPr/>
          <p:nvPr/>
        </p:nvSpPr>
        <p:spPr>
          <a:xfrm>
            <a:off x="0" y="0"/>
            <a:ext cx="8229599" cy="7047186"/>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screenshot of a computer&#10;&#10;Description automatically generated">
            <a:extLst>
              <a:ext uri="{FF2B5EF4-FFF2-40B4-BE49-F238E27FC236}">
                <a16:creationId xmlns:a16="http://schemas.microsoft.com/office/drawing/2014/main" id="{A149CEAE-745E-3C8C-294B-31BECFBC8741}"/>
              </a:ext>
            </a:extLst>
          </p:cNvPr>
          <p:cNvPicPr>
            <a:picLocks noChangeAspect="1"/>
          </p:cNvPicPr>
          <p:nvPr/>
        </p:nvPicPr>
        <p:blipFill>
          <a:blip r:embed="rId3">
            <a:extLst>
              <a:ext uri="{28A0092B-C50C-407E-A947-70E740481C1C}">
                <a14:useLocalDpi xmlns:a14="http://schemas.microsoft.com/office/drawing/2010/main" val="0"/>
              </a:ext>
            </a:extLst>
          </a:blip>
          <a:srcRect l="15742" t="39718" r="32923" b="43650"/>
          <a:stretch/>
        </p:blipFill>
        <p:spPr>
          <a:xfrm>
            <a:off x="892629" y="1852602"/>
            <a:ext cx="6628097" cy="1685542"/>
          </a:xfrm>
          <a:prstGeom prst="rect">
            <a:avLst/>
          </a:prstGeom>
          <a:ln w="19050">
            <a:solidFill>
              <a:schemeClr val="tx1"/>
            </a:solidFill>
          </a:ln>
          <a:effectLst>
            <a:outerShdw blurRad="50800" dist="38100" dir="18900000" algn="bl" rotWithShape="0">
              <a:prstClr val="black">
                <a:alpha val="40000"/>
              </a:prstClr>
            </a:outerShdw>
          </a:effectLst>
        </p:spPr>
      </p:pic>
      <p:sp>
        <p:nvSpPr>
          <p:cNvPr id="5" name="TextBox 4">
            <a:extLst>
              <a:ext uri="{FF2B5EF4-FFF2-40B4-BE49-F238E27FC236}">
                <a16:creationId xmlns:a16="http://schemas.microsoft.com/office/drawing/2014/main" id="{12567BB0-CA04-9113-E3C4-6E8AB04B8E2E}"/>
              </a:ext>
            </a:extLst>
          </p:cNvPr>
          <p:cNvSpPr txBox="1"/>
          <p:nvPr/>
        </p:nvSpPr>
        <p:spPr>
          <a:xfrm>
            <a:off x="8556170" y="1861457"/>
            <a:ext cx="3236437" cy="35394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600" b="1" u="sng">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Interpretation and Insights</a:t>
            </a:r>
          </a:p>
          <a:p>
            <a:pPr algn="just"/>
            <a:endParaRPr lang="en-US" b="0" u="none" dirty="0"/>
          </a:p>
          <a:p>
            <a:pPr algn="just"/>
            <a:r>
              <a:rPr lang="en-US" u="none" dirty="0"/>
              <a:t>Population Growth:</a:t>
            </a:r>
          </a:p>
          <a:p>
            <a:pPr marL="285750" indent="-285750" algn="just">
              <a:buFont typeface="Arial" panose="020B0604020202020204" pitchFamily="34" charset="0"/>
              <a:buChar char="•"/>
            </a:pPr>
            <a:r>
              <a:rPr lang="en-US" b="0" u="none" dirty="0"/>
              <a:t>Gujarat’s population has grown significantly, with an average of </a:t>
            </a:r>
            <a:r>
              <a:rPr lang="en-US" u="none" dirty="0"/>
              <a:t>25.36 million </a:t>
            </a:r>
            <a:r>
              <a:rPr lang="en-US" b="0" u="none" dirty="0"/>
              <a:t>and notable variation.</a:t>
            </a:r>
          </a:p>
          <a:p>
            <a:pPr marL="285750" indent="-285750" algn="just">
              <a:buFont typeface="Arial" panose="020B0604020202020204" pitchFamily="34" charset="0"/>
              <a:buChar char="•"/>
            </a:pPr>
            <a:endParaRPr lang="en-US" b="0" u="none" dirty="0"/>
          </a:p>
          <a:p>
            <a:pPr marL="285750" indent="-285750" algn="just">
              <a:buFont typeface="Arial" panose="020B0604020202020204" pitchFamily="34" charset="0"/>
              <a:buChar char="•"/>
            </a:pPr>
            <a:r>
              <a:rPr lang="en-US" b="0" u="none" dirty="0"/>
              <a:t>The lowest recorded population value is </a:t>
            </a:r>
            <a:r>
              <a:rPr lang="en-US" u="none" dirty="0"/>
              <a:t>9.09 million </a:t>
            </a:r>
          </a:p>
          <a:p>
            <a:pPr marL="285750" indent="-285750" algn="just">
              <a:buFont typeface="Arial" panose="020B0604020202020204" pitchFamily="34" charset="0"/>
              <a:buChar char="•"/>
            </a:pPr>
            <a:endParaRPr lang="en-US" b="0" u="none" dirty="0"/>
          </a:p>
          <a:p>
            <a:pPr marL="285750" indent="-285750" algn="just">
              <a:buFont typeface="Arial" panose="020B0604020202020204" pitchFamily="34" charset="0"/>
              <a:buChar char="•"/>
            </a:pPr>
            <a:r>
              <a:rPr lang="en-US" b="0" u="none" dirty="0"/>
              <a:t>The highest recorded population value is </a:t>
            </a:r>
            <a:r>
              <a:rPr lang="en-US" u="none" dirty="0"/>
              <a:t>60.44 million</a:t>
            </a:r>
          </a:p>
        </p:txBody>
      </p:sp>
      <p:graphicFrame>
        <p:nvGraphicFramePr>
          <p:cNvPr id="4" name="Object 3">
            <a:extLst>
              <a:ext uri="{FF2B5EF4-FFF2-40B4-BE49-F238E27FC236}">
                <a16:creationId xmlns:a16="http://schemas.microsoft.com/office/drawing/2014/main" id="{30264389-00AB-6E59-3DFD-3006D53B9D02}"/>
              </a:ext>
            </a:extLst>
          </p:cNvPr>
          <p:cNvGraphicFramePr>
            <a:graphicFrameLocks noChangeAspect="1"/>
          </p:cNvGraphicFramePr>
          <p:nvPr>
            <p:extLst>
              <p:ext uri="{D42A27DB-BD31-4B8C-83A1-F6EECF244321}">
                <p14:modId xmlns:p14="http://schemas.microsoft.com/office/powerpoint/2010/main" val="1420568600"/>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4" imgW="10206925" imgH="86536" progId="CorelDraw.Graphic.20">
                  <p:embed/>
                </p:oleObj>
              </mc:Choice>
              <mc:Fallback>
                <p:oleObj name="CorelDRAW" r:id="rId4" imgW="10206925" imgH="86536" progId="CorelDraw.Graphic.20">
                  <p:embed/>
                  <p:pic>
                    <p:nvPicPr>
                      <p:cNvPr id="3" name="Object 2">
                        <a:extLst>
                          <a:ext uri="{FF2B5EF4-FFF2-40B4-BE49-F238E27FC236}">
                            <a16:creationId xmlns:a16="http://schemas.microsoft.com/office/drawing/2014/main" id="{E70A6EC1-0237-4F50-3EFD-800118D48CAC}"/>
                          </a:ext>
                        </a:extLst>
                      </p:cNvPr>
                      <p:cNvPicPr/>
                      <p:nvPr/>
                    </p:nvPicPr>
                    <p:blipFill>
                      <a:blip r:embed="rId5"/>
                      <a:stretch>
                        <a:fillRect/>
                      </a:stretch>
                    </p:blipFill>
                    <p:spPr>
                      <a:xfrm>
                        <a:off x="616268" y="885602"/>
                        <a:ext cx="11412446" cy="8731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D182A3DE-D4AD-DC23-38B0-666515B6309E}"/>
              </a:ext>
            </a:extLst>
          </p:cNvPr>
          <p:cNvSpPr txBox="1"/>
          <p:nvPr/>
        </p:nvSpPr>
        <p:spPr>
          <a:xfrm>
            <a:off x="511874" y="456112"/>
            <a:ext cx="7617832" cy="461665"/>
          </a:xfrm>
          <a:prstGeom prst="rect">
            <a:avLst/>
          </a:prstGeom>
          <a:noFill/>
        </p:spPr>
        <p:txBody>
          <a:bodyPr wrap="square" rtlCol="0">
            <a:spAutoFit/>
          </a:bodyPr>
          <a:lstStyle>
            <a:defPPr>
              <a:defRPr lang="en-US"/>
            </a:defPPr>
            <a:lvl1pPr>
              <a:defRPr sz="2400" b="1">
                <a:solidFill>
                  <a:schemeClr val="bg1"/>
                </a:solidFill>
              </a:defRPr>
            </a:lvl1pPr>
          </a:lstStyle>
          <a:p>
            <a:r>
              <a:rPr lang="en-US" dirty="0"/>
              <a:t>4. Print the statistics of Gujarat Population </a:t>
            </a:r>
            <a:r>
              <a:rPr lang="en-US" dirty="0" err="1"/>
              <a:t>Dataframe</a:t>
            </a:r>
            <a:endParaRPr lang="en-IN" dirty="0">
              <a:solidFill>
                <a:schemeClr val="bg1"/>
              </a:solidFill>
            </a:endParaRPr>
          </a:p>
        </p:txBody>
      </p:sp>
      <p:sp>
        <p:nvSpPr>
          <p:cNvPr id="9" name="TextBox 8">
            <a:extLst>
              <a:ext uri="{FF2B5EF4-FFF2-40B4-BE49-F238E27FC236}">
                <a16:creationId xmlns:a16="http://schemas.microsoft.com/office/drawing/2014/main" id="{C0A0E475-8449-26E4-1A74-357DB210F648}"/>
              </a:ext>
            </a:extLst>
          </p:cNvPr>
          <p:cNvSpPr txBox="1"/>
          <p:nvPr/>
        </p:nvSpPr>
        <p:spPr>
          <a:xfrm>
            <a:off x="616268" y="1324303"/>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10" name="TextBox 9">
            <a:extLst>
              <a:ext uri="{FF2B5EF4-FFF2-40B4-BE49-F238E27FC236}">
                <a16:creationId xmlns:a16="http://schemas.microsoft.com/office/drawing/2014/main" id="{09D31A50-1668-7C1F-699F-1616DD82DA49}"/>
              </a:ext>
            </a:extLst>
          </p:cNvPr>
          <p:cNvSpPr txBox="1"/>
          <p:nvPr/>
        </p:nvSpPr>
        <p:spPr>
          <a:xfrm>
            <a:off x="511874" y="3800449"/>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pic>
        <p:nvPicPr>
          <p:cNvPr id="11" name="Picture 10" descr="A screenshot of a computer&#10;&#10;Description automatically generated">
            <a:extLst>
              <a:ext uri="{FF2B5EF4-FFF2-40B4-BE49-F238E27FC236}">
                <a16:creationId xmlns:a16="http://schemas.microsoft.com/office/drawing/2014/main" id="{7CB424F4-CD65-976F-1982-A0CAADA4096B}"/>
              </a:ext>
            </a:extLst>
          </p:cNvPr>
          <p:cNvPicPr>
            <a:picLocks noChangeAspect="1"/>
          </p:cNvPicPr>
          <p:nvPr/>
        </p:nvPicPr>
        <p:blipFill>
          <a:blip r:embed="rId3">
            <a:extLst>
              <a:ext uri="{28A0092B-C50C-407E-A947-70E740481C1C}">
                <a14:useLocalDpi xmlns:a14="http://schemas.microsoft.com/office/drawing/2010/main" val="0"/>
              </a:ext>
            </a:extLst>
          </a:blip>
          <a:srcRect l="11718" t="61379" r="34639" b="18040"/>
          <a:stretch/>
        </p:blipFill>
        <p:spPr>
          <a:xfrm>
            <a:off x="898593" y="4393267"/>
            <a:ext cx="6628097" cy="1996057"/>
          </a:xfrm>
          <a:prstGeom prst="rect">
            <a:avLst/>
          </a:prstGeom>
          <a:ln w="19050">
            <a:solidFill>
              <a:schemeClr val="tx1"/>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577936733"/>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8F26F-F9A3-C981-E5A2-0F2AE5A32F0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ECC457-CC71-39B8-D71C-CBDC0E5350DF}"/>
              </a:ext>
            </a:extLst>
          </p:cNvPr>
          <p:cNvSpPr/>
          <p:nvPr/>
        </p:nvSpPr>
        <p:spPr>
          <a:xfrm>
            <a:off x="0" y="0"/>
            <a:ext cx="8229599" cy="7220607"/>
          </a:xfrm>
          <a:prstGeom prst="rect">
            <a:avLst/>
          </a:prstGeom>
          <a:solidFill>
            <a:srgbClr val="1948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ysClr val="windowText" lastClr="000000"/>
              </a:solidFill>
            </a:endParaRPr>
          </a:p>
        </p:txBody>
      </p:sp>
      <p:sp>
        <p:nvSpPr>
          <p:cNvPr id="6" name="TextBox 5">
            <a:extLst>
              <a:ext uri="{FF2B5EF4-FFF2-40B4-BE49-F238E27FC236}">
                <a16:creationId xmlns:a16="http://schemas.microsoft.com/office/drawing/2014/main" id="{436B930E-1CB1-3E8C-7C22-8F200F265F0F}"/>
              </a:ext>
            </a:extLst>
          </p:cNvPr>
          <p:cNvSpPr txBox="1"/>
          <p:nvPr/>
        </p:nvSpPr>
        <p:spPr>
          <a:xfrm>
            <a:off x="8452756" y="1324303"/>
            <a:ext cx="3352800" cy="427809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600" b="1" u="sng">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Interpretation and Insights</a:t>
            </a:r>
          </a:p>
          <a:p>
            <a:endParaRPr lang="en-US" dirty="0"/>
          </a:p>
          <a:p>
            <a:pPr algn="just"/>
            <a:r>
              <a:rPr lang="en-US" u="none" dirty="0"/>
              <a:t>Population Growth (2001):</a:t>
            </a:r>
          </a:p>
          <a:p>
            <a:pPr algn="just"/>
            <a:r>
              <a:rPr lang="en-US" b="0" u="none" dirty="0"/>
              <a:t>In 2001, Maharashtra’s population growth rate was 22.73%, indicating a significant growth period.</a:t>
            </a:r>
          </a:p>
          <a:p>
            <a:pPr algn="just"/>
            <a:endParaRPr lang="en-US" b="0" u="none" dirty="0"/>
          </a:p>
          <a:p>
            <a:pPr algn="just"/>
            <a:r>
              <a:rPr lang="en-US" u="none" dirty="0"/>
              <a:t>Factors Driving Growth:</a:t>
            </a:r>
          </a:p>
          <a:p>
            <a:pPr algn="just"/>
            <a:r>
              <a:rPr lang="en-US" b="0" u="none" dirty="0"/>
              <a:t>Influenced by urbanization and migration, leading to a rapid increase in the population.</a:t>
            </a:r>
          </a:p>
          <a:p>
            <a:pPr algn="just"/>
            <a:endParaRPr lang="en-US" b="0" u="none" dirty="0"/>
          </a:p>
          <a:p>
            <a:pPr algn="just"/>
            <a:r>
              <a:rPr lang="en-US" u="none" dirty="0"/>
              <a:t>Implication:</a:t>
            </a:r>
          </a:p>
          <a:p>
            <a:pPr algn="just"/>
            <a:r>
              <a:rPr lang="en-US" b="0" u="none" dirty="0"/>
              <a:t>Investing in public transit is essential to reduce reliance on personal vehicles and manage the growing population.</a:t>
            </a:r>
            <a:endParaRPr lang="en-IN" b="0" u="none" dirty="0"/>
          </a:p>
        </p:txBody>
      </p:sp>
      <p:graphicFrame>
        <p:nvGraphicFramePr>
          <p:cNvPr id="3" name="Object 2">
            <a:extLst>
              <a:ext uri="{FF2B5EF4-FFF2-40B4-BE49-F238E27FC236}">
                <a16:creationId xmlns:a16="http://schemas.microsoft.com/office/drawing/2014/main" id="{AA8BFC97-B0E3-0BA0-4056-054FC92058F3}"/>
              </a:ext>
            </a:extLst>
          </p:cNvPr>
          <p:cNvGraphicFramePr>
            <a:graphicFrameLocks noChangeAspect="1"/>
          </p:cNvGraphicFramePr>
          <p:nvPr>
            <p:extLst>
              <p:ext uri="{D42A27DB-BD31-4B8C-83A1-F6EECF244321}">
                <p14:modId xmlns:p14="http://schemas.microsoft.com/office/powerpoint/2010/main" val="955515194"/>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2" imgW="10206925" imgH="86536" progId="CorelDraw.Graphic.20">
                  <p:embed/>
                </p:oleObj>
              </mc:Choice>
              <mc:Fallback>
                <p:oleObj name="CorelDRAW" r:id="rId2" imgW="10206925" imgH="86536" progId="CorelDraw.Graphic.20">
                  <p:embed/>
                  <p:pic>
                    <p:nvPicPr>
                      <p:cNvPr id="4" name="Object 3">
                        <a:extLst>
                          <a:ext uri="{FF2B5EF4-FFF2-40B4-BE49-F238E27FC236}">
                            <a16:creationId xmlns:a16="http://schemas.microsoft.com/office/drawing/2014/main" id="{30264389-00AB-6E59-3DFD-3006D53B9D02}"/>
                          </a:ext>
                        </a:extLst>
                      </p:cNvPr>
                      <p:cNvPicPr/>
                      <p:nvPr/>
                    </p:nvPicPr>
                    <p:blipFill>
                      <a:blip r:embed="rId3"/>
                      <a:stretch>
                        <a:fillRect/>
                      </a:stretch>
                    </p:blipFill>
                    <p:spPr>
                      <a:xfrm>
                        <a:off x="616268" y="885602"/>
                        <a:ext cx="11412446" cy="8731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0614FC89-B51C-10BF-6C28-C519D22706E3}"/>
              </a:ext>
            </a:extLst>
          </p:cNvPr>
          <p:cNvSpPr txBox="1"/>
          <p:nvPr/>
        </p:nvSpPr>
        <p:spPr>
          <a:xfrm>
            <a:off x="611767" y="105117"/>
            <a:ext cx="7617832" cy="830997"/>
          </a:xfrm>
          <a:prstGeom prst="rect">
            <a:avLst/>
          </a:prstGeom>
          <a:noFill/>
        </p:spPr>
        <p:txBody>
          <a:bodyPr wrap="square" rtlCol="0">
            <a:spAutoFit/>
          </a:bodyPr>
          <a:lstStyle>
            <a:defPPr>
              <a:defRPr lang="en-US"/>
            </a:defPPr>
            <a:lvl1pPr>
              <a:defRPr sz="2400" b="1">
                <a:solidFill>
                  <a:schemeClr val="bg1"/>
                </a:solidFill>
              </a:defRPr>
            </a:lvl1pPr>
          </a:lstStyle>
          <a:p>
            <a:r>
              <a:rPr lang="en-US" dirty="0"/>
              <a:t>5. Print the growth rate of Maharashtra population in </a:t>
            </a:r>
            <a:r>
              <a:rPr lang="en-US"/>
              <a:t>year 2001.</a:t>
            </a:r>
            <a:endParaRPr lang="en-IN" dirty="0">
              <a:solidFill>
                <a:schemeClr val="bg1"/>
              </a:solidFill>
            </a:endParaRPr>
          </a:p>
        </p:txBody>
      </p:sp>
      <p:sp>
        <p:nvSpPr>
          <p:cNvPr id="8" name="TextBox 7">
            <a:extLst>
              <a:ext uri="{FF2B5EF4-FFF2-40B4-BE49-F238E27FC236}">
                <a16:creationId xmlns:a16="http://schemas.microsoft.com/office/drawing/2014/main" id="{707EDF79-3884-3F17-BD86-B3A9AC00B6C4}"/>
              </a:ext>
            </a:extLst>
          </p:cNvPr>
          <p:cNvSpPr txBox="1"/>
          <p:nvPr/>
        </p:nvSpPr>
        <p:spPr>
          <a:xfrm>
            <a:off x="616268" y="1324303"/>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9" name="TextBox 8">
            <a:extLst>
              <a:ext uri="{FF2B5EF4-FFF2-40B4-BE49-F238E27FC236}">
                <a16:creationId xmlns:a16="http://schemas.microsoft.com/office/drawing/2014/main" id="{7F87FF5D-118A-0809-440D-0572278F567C}"/>
              </a:ext>
            </a:extLst>
          </p:cNvPr>
          <p:cNvSpPr txBox="1"/>
          <p:nvPr/>
        </p:nvSpPr>
        <p:spPr>
          <a:xfrm>
            <a:off x="611767" y="3541966"/>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pic>
        <p:nvPicPr>
          <p:cNvPr id="10" name="Picture 9">
            <a:extLst>
              <a:ext uri="{FF2B5EF4-FFF2-40B4-BE49-F238E27FC236}">
                <a16:creationId xmlns:a16="http://schemas.microsoft.com/office/drawing/2014/main" id="{3A5886CD-0B63-3F4A-865D-0CCA31107E81}"/>
              </a:ext>
            </a:extLst>
          </p:cNvPr>
          <p:cNvPicPr>
            <a:picLocks noChangeAspect="1"/>
          </p:cNvPicPr>
          <p:nvPr/>
        </p:nvPicPr>
        <p:blipFill>
          <a:blip r:embed="rId4">
            <a:extLst>
              <a:ext uri="{28A0092B-C50C-407E-A947-70E740481C1C}">
                <a14:useLocalDpi xmlns:a14="http://schemas.microsoft.com/office/drawing/2010/main" val="0"/>
              </a:ext>
            </a:extLst>
          </a:blip>
          <a:srcRect l="15290" t="68115" r="44886" b="27948"/>
          <a:stretch/>
        </p:blipFill>
        <p:spPr>
          <a:xfrm>
            <a:off x="944225" y="4075827"/>
            <a:ext cx="7017906" cy="811270"/>
          </a:xfrm>
          <a:prstGeom prst="rect">
            <a:avLst/>
          </a:prstGeom>
          <a:ln w="19050">
            <a:solidFill>
              <a:schemeClr val="tx1"/>
            </a:solidFill>
          </a:ln>
          <a:effectLst>
            <a:outerShdw blurRad="50800" dist="38100" dir="18900000" algn="bl" rotWithShape="0">
              <a:prstClr val="black">
                <a:alpha val="40000"/>
              </a:prstClr>
            </a:outerShdw>
          </a:effectLst>
        </p:spPr>
      </p:pic>
      <p:pic>
        <p:nvPicPr>
          <p:cNvPr id="5" name="Picture 4" descr="A screenshot of a computer&#10;&#10;Description automatically generated">
            <a:extLst>
              <a:ext uri="{FF2B5EF4-FFF2-40B4-BE49-F238E27FC236}">
                <a16:creationId xmlns:a16="http://schemas.microsoft.com/office/drawing/2014/main" id="{DBDDF3FE-2842-0A6F-E43F-F9F6BE2AD10F}"/>
              </a:ext>
            </a:extLst>
          </p:cNvPr>
          <p:cNvPicPr>
            <a:picLocks noChangeAspect="1"/>
          </p:cNvPicPr>
          <p:nvPr/>
        </p:nvPicPr>
        <p:blipFill>
          <a:blip r:embed="rId5">
            <a:extLst>
              <a:ext uri="{28A0092B-C50C-407E-A947-70E740481C1C}">
                <a14:useLocalDpi xmlns:a14="http://schemas.microsoft.com/office/drawing/2010/main" val="0"/>
              </a:ext>
            </a:extLst>
          </a:blip>
          <a:srcRect l="7743" t="50000" r="43492" b="35979"/>
          <a:stretch/>
        </p:blipFill>
        <p:spPr>
          <a:xfrm>
            <a:off x="944225" y="1821079"/>
            <a:ext cx="7017906" cy="1134486"/>
          </a:xfrm>
          <a:prstGeom prst="rect">
            <a:avLst/>
          </a:prstGeom>
          <a:ln w="19050">
            <a:solidFill>
              <a:schemeClr val="tx1"/>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85433376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C422D-DE57-94C6-586B-B36DF4510F3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DFF85F3-05A6-5F9C-30B8-175A24B0C1E1}"/>
              </a:ext>
            </a:extLst>
          </p:cNvPr>
          <p:cNvSpPr txBox="1">
            <a:spLocks/>
          </p:cNvSpPr>
          <p:nvPr/>
        </p:nvSpPr>
        <p:spPr>
          <a:xfrm>
            <a:off x="1060132" y="3615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sp>
        <p:nvSpPr>
          <p:cNvPr id="5" name="Subtitle 2">
            <a:extLst>
              <a:ext uri="{FF2B5EF4-FFF2-40B4-BE49-F238E27FC236}">
                <a16:creationId xmlns:a16="http://schemas.microsoft.com/office/drawing/2014/main" id="{AED79890-F9D3-5F17-3CE2-8AD9157D7913}"/>
              </a:ext>
            </a:extLst>
          </p:cNvPr>
          <p:cNvSpPr txBox="1">
            <a:spLocks/>
          </p:cNvSpPr>
          <p:nvPr/>
        </p:nvSpPr>
        <p:spPr>
          <a:xfrm>
            <a:off x="0" y="2755880"/>
            <a:ext cx="9144000" cy="165576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dirty="0">
                <a:solidFill>
                  <a:schemeClr val="tx1">
                    <a:lumMod val="75000"/>
                    <a:lumOff val="25000"/>
                  </a:schemeClr>
                </a:solidFill>
                <a:latin typeface="Adani Bold" panose="02000503000000020004" pitchFamily="2" charset="0"/>
              </a:rPr>
              <a:t>                                                             </a:t>
            </a:r>
            <a:r>
              <a:rPr lang="en-IN" sz="8800" dirty="0">
                <a:solidFill>
                  <a:schemeClr val="tx1">
                    <a:lumMod val="75000"/>
                    <a:lumOff val="25000"/>
                  </a:schemeClr>
                </a:solidFill>
                <a:latin typeface="Adani Bold" panose="02000503000000020004" pitchFamily="2" charset="0"/>
              </a:rPr>
              <a:t>THANK YOU</a:t>
            </a:r>
          </a:p>
        </p:txBody>
      </p:sp>
      <p:graphicFrame>
        <p:nvGraphicFramePr>
          <p:cNvPr id="6" name="Object 5">
            <a:extLst>
              <a:ext uri="{FF2B5EF4-FFF2-40B4-BE49-F238E27FC236}">
                <a16:creationId xmlns:a16="http://schemas.microsoft.com/office/drawing/2014/main" id="{D6382994-36A2-2282-3440-458D32D70B5C}"/>
              </a:ext>
            </a:extLst>
          </p:cNvPr>
          <p:cNvGraphicFramePr>
            <a:graphicFrameLocks noChangeAspect="1"/>
          </p:cNvGraphicFramePr>
          <p:nvPr/>
        </p:nvGraphicFramePr>
        <p:xfrm>
          <a:off x="992187" y="792021"/>
          <a:ext cx="10207625" cy="87313"/>
        </p:xfrm>
        <a:graphic>
          <a:graphicData uri="http://schemas.openxmlformats.org/presentationml/2006/ole">
            <mc:AlternateContent xmlns:mc="http://schemas.openxmlformats.org/markup-compatibility/2006">
              <mc:Choice xmlns:v="urn:schemas-microsoft-com:vml" Requires="v">
                <p:oleObj name="CorelDRAW" r:id="rId2" imgW="10206925" imgH="86536" progId="CorelDraw.Graphic.20">
                  <p:embed/>
                </p:oleObj>
              </mc:Choice>
              <mc:Fallback>
                <p:oleObj name="CorelDRAW" r:id="rId2" imgW="10206925" imgH="86536" progId="CorelDraw.Graphic.20">
                  <p:embed/>
                  <p:pic>
                    <p:nvPicPr>
                      <p:cNvPr id="6" name="Object 5">
                        <a:extLst>
                          <a:ext uri="{FF2B5EF4-FFF2-40B4-BE49-F238E27FC236}">
                            <a16:creationId xmlns:a16="http://schemas.microsoft.com/office/drawing/2014/main" id="{FA13E75C-086B-18E8-F7C9-51C2BEF106BD}"/>
                          </a:ext>
                        </a:extLst>
                      </p:cNvPr>
                      <p:cNvPicPr/>
                      <p:nvPr/>
                    </p:nvPicPr>
                    <p:blipFill>
                      <a:blip r:embed="rId3"/>
                      <a:stretch>
                        <a:fillRect/>
                      </a:stretch>
                    </p:blipFill>
                    <p:spPr>
                      <a:xfrm>
                        <a:off x="992187" y="792021"/>
                        <a:ext cx="10207625" cy="87313"/>
                      </a:xfrm>
                      <a:prstGeom prst="rect">
                        <a:avLst/>
                      </a:prstGeom>
                    </p:spPr>
                  </p:pic>
                </p:oleObj>
              </mc:Fallback>
            </mc:AlternateContent>
          </a:graphicData>
        </a:graphic>
      </p:graphicFrame>
      <p:sp>
        <p:nvSpPr>
          <p:cNvPr id="7" name="Subtitle 2">
            <a:extLst>
              <a:ext uri="{FF2B5EF4-FFF2-40B4-BE49-F238E27FC236}">
                <a16:creationId xmlns:a16="http://schemas.microsoft.com/office/drawing/2014/main" id="{9B899686-A63E-5176-54CC-3F3B060B5BAE}"/>
              </a:ext>
            </a:extLst>
          </p:cNvPr>
          <p:cNvSpPr txBox="1">
            <a:spLocks/>
          </p:cNvSpPr>
          <p:nvPr/>
        </p:nvSpPr>
        <p:spPr>
          <a:xfrm>
            <a:off x="985520" y="1648048"/>
            <a:ext cx="10207624" cy="2215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200" b="1" i="0" u="none" strike="noStrike" dirty="0">
              <a:solidFill>
                <a:schemeClr val="tx1"/>
              </a:solidFill>
              <a:effectLst/>
              <a:latin typeface="+mj-lt"/>
              <a:cs typeface="Times New Roman" panose="02020603050405020304" pitchFamily="18" charset="0"/>
            </a:endParaRPr>
          </a:p>
          <a:p>
            <a:pPr algn="l"/>
            <a:endParaRPr lang="en-US" sz="3200" b="1" i="0" u="none" strike="noStrike" dirty="0">
              <a:solidFill>
                <a:schemeClr val="tx1"/>
              </a:solidFill>
              <a:effectLst/>
              <a:latin typeface="+mj-lt"/>
              <a:cs typeface="Times New Roman" panose="02020603050405020304" pitchFamily="18" charset="0"/>
            </a:endParaRPr>
          </a:p>
        </p:txBody>
      </p:sp>
      <p:sp>
        <p:nvSpPr>
          <p:cNvPr id="8" name="Slide Number Placeholder 7">
            <a:extLst>
              <a:ext uri="{FF2B5EF4-FFF2-40B4-BE49-F238E27FC236}">
                <a16:creationId xmlns:a16="http://schemas.microsoft.com/office/drawing/2014/main" id="{D4F9479F-EF2A-EA9D-0533-9570A3262481}"/>
              </a:ext>
            </a:extLst>
          </p:cNvPr>
          <p:cNvSpPr>
            <a:spLocks noGrp="1"/>
          </p:cNvSpPr>
          <p:nvPr>
            <p:ph type="sldNum" sz="quarter" idx="12"/>
          </p:nvPr>
        </p:nvSpPr>
        <p:spPr/>
        <p:txBody>
          <a:bodyPr/>
          <a:lstStyle/>
          <a:p>
            <a:fld id="{4BE18F05-C3D0-4616-BBA3-717C141F9FDD}" type="slidenum">
              <a:rPr lang="en-US" smtClean="0"/>
              <a:t>18</a:t>
            </a:fld>
            <a:endParaRPr lang="en-US"/>
          </a:p>
        </p:txBody>
      </p:sp>
    </p:spTree>
    <p:extLst>
      <p:ext uri="{BB962C8B-B14F-4D97-AF65-F5344CB8AC3E}">
        <p14:creationId xmlns:p14="http://schemas.microsoft.com/office/powerpoint/2010/main" val="182614988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572F8-3219-92A3-7FAE-0CDE7169D011}"/>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FCE1B93-A4D5-D26A-B27A-E681AB2A5914}"/>
              </a:ext>
            </a:extLst>
          </p:cNvPr>
          <p:cNvSpPr/>
          <p:nvPr/>
        </p:nvSpPr>
        <p:spPr>
          <a:xfrm>
            <a:off x="0" y="0"/>
            <a:ext cx="8229599" cy="6858000"/>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86F1CDF5-0F0C-846C-D47C-6D15F07718FD}"/>
              </a:ext>
            </a:extLst>
          </p:cNvPr>
          <p:cNvSpPr txBox="1">
            <a:spLocks/>
          </p:cNvSpPr>
          <p:nvPr/>
        </p:nvSpPr>
        <p:spPr>
          <a:xfrm>
            <a:off x="1060132" y="3615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sp>
        <p:nvSpPr>
          <p:cNvPr id="5" name="Subtitle 2">
            <a:extLst>
              <a:ext uri="{FF2B5EF4-FFF2-40B4-BE49-F238E27FC236}">
                <a16:creationId xmlns:a16="http://schemas.microsoft.com/office/drawing/2014/main" id="{9329E603-4EB0-4107-D31D-F612FAE42173}"/>
              </a:ext>
            </a:extLst>
          </p:cNvPr>
          <p:cNvSpPr txBox="1">
            <a:spLocks/>
          </p:cNvSpPr>
          <p:nvPr/>
        </p:nvSpPr>
        <p:spPr>
          <a:xfrm>
            <a:off x="1148081" y="40605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tx1">
                  <a:lumMod val="75000"/>
                  <a:lumOff val="25000"/>
                </a:schemeClr>
              </a:solidFill>
              <a:latin typeface="Adani Bold" panose="02000503000000020004" pitchFamily="2" charset="0"/>
            </a:endParaRPr>
          </a:p>
        </p:txBody>
      </p:sp>
      <p:sp>
        <p:nvSpPr>
          <p:cNvPr id="7" name="Subtitle 2">
            <a:extLst>
              <a:ext uri="{FF2B5EF4-FFF2-40B4-BE49-F238E27FC236}">
                <a16:creationId xmlns:a16="http://schemas.microsoft.com/office/drawing/2014/main" id="{0395E294-5BEB-33A3-1100-ADB639A8D90A}"/>
              </a:ext>
            </a:extLst>
          </p:cNvPr>
          <p:cNvSpPr txBox="1">
            <a:spLocks/>
          </p:cNvSpPr>
          <p:nvPr/>
        </p:nvSpPr>
        <p:spPr>
          <a:xfrm>
            <a:off x="985520" y="1648048"/>
            <a:ext cx="10207624" cy="2215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200" b="1" i="0" u="none" strike="noStrike" dirty="0">
              <a:solidFill>
                <a:schemeClr val="tx1"/>
              </a:solidFill>
              <a:effectLst/>
              <a:latin typeface="+mj-lt"/>
              <a:cs typeface="Times New Roman" panose="02020603050405020304" pitchFamily="18" charset="0"/>
            </a:endParaRPr>
          </a:p>
          <a:p>
            <a:pPr algn="l"/>
            <a:endParaRPr lang="en-US" sz="3200" b="1" i="0" u="none" strike="noStrike" dirty="0">
              <a:solidFill>
                <a:schemeClr val="tx1"/>
              </a:solidFill>
              <a:effectLst/>
              <a:latin typeface="+mj-lt"/>
              <a:cs typeface="Times New Roman" panose="02020603050405020304" pitchFamily="18" charset="0"/>
            </a:endParaRPr>
          </a:p>
        </p:txBody>
      </p:sp>
      <p:pic>
        <p:nvPicPr>
          <p:cNvPr id="9" name="Picture 8">
            <a:extLst>
              <a:ext uri="{FF2B5EF4-FFF2-40B4-BE49-F238E27FC236}">
                <a16:creationId xmlns:a16="http://schemas.microsoft.com/office/drawing/2014/main" id="{8FA18DE9-7B72-18B5-A547-3EEF588F4594}"/>
              </a:ext>
            </a:extLst>
          </p:cNvPr>
          <p:cNvPicPr>
            <a:picLocks noChangeAspect="1"/>
          </p:cNvPicPr>
          <p:nvPr/>
        </p:nvPicPr>
        <p:blipFill>
          <a:blip r:embed="rId2">
            <a:extLst>
              <a:ext uri="{28A0092B-C50C-407E-A947-70E740481C1C}">
                <a14:useLocalDpi xmlns:a14="http://schemas.microsoft.com/office/drawing/2010/main" val="0"/>
              </a:ext>
            </a:extLst>
          </a:blip>
          <a:srcRect t="3608" r="2731" b="3643"/>
          <a:stretch/>
        </p:blipFill>
        <p:spPr>
          <a:xfrm>
            <a:off x="6095999" y="2641677"/>
            <a:ext cx="5866496" cy="2419053"/>
          </a:xfrm>
          <a:prstGeom prst="rect">
            <a:avLst/>
          </a:prstGeom>
          <a:ln w="19050">
            <a:solidFill>
              <a:schemeClr val="tx1"/>
            </a:solidFill>
          </a:ln>
          <a:effectLst>
            <a:outerShdw blurRad="50800" dist="38100" dir="18900000" algn="bl" rotWithShape="0">
              <a:prstClr val="black">
                <a:alpha val="40000"/>
              </a:prstClr>
            </a:outerShdw>
          </a:effectLst>
        </p:spPr>
      </p:pic>
      <p:sp>
        <p:nvSpPr>
          <p:cNvPr id="10" name="TextBox 9">
            <a:extLst>
              <a:ext uri="{FF2B5EF4-FFF2-40B4-BE49-F238E27FC236}">
                <a16:creationId xmlns:a16="http://schemas.microsoft.com/office/drawing/2014/main" id="{F0C72525-C633-C22B-2A4F-DC2DA0234E80}"/>
              </a:ext>
            </a:extLst>
          </p:cNvPr>
          <p:cNvSpPr txBox="1"/>
          <p:nvPr/>
        </p:nvSpPr>
        <p:spPr>
          <a:xfrm>
            <a:off x="454750" y="1155482"/>
            <a:ext cx="7717700" cy="646331"/>
          </a:xfrm>
          <a:prstGeom prst="rect">
            <a:avLst/>
          </a:prstGeom>
          <a:noFill/>
        </p:spPr>
        <p:txBody>
          <a:bodyPr wrap="square" rtlCol="0">
            <a:spAutoFit/>
          </a:bodyPr>
          <a:lstStyle/>
          <a:p>
            <a:pPr algn="just"/>
            <a:r>
              <a:rPr lang="en-US" b="1" dirty="0">
                <a:solidFill>
                  <a:schemeClr val="bg1"/>
                </a:solidFill>
              </a:rPr>
              <a:t>Create a database States -&gt; States Database(right click)  -&gt; Tasks -&gt; Import Flat File -&gt; Specify input file.</a:t>
            </a:r>
            <a:endParaRPr lang="en-IN" b="1" dirty="0">
              <a:solidFill>
                <a:schemeClr val="bg1"/>
              </a:solidFill>
            </a:endParaRPr>
          </a:p>
        </p:txBody>
      </p:sp>
      <p:sp>
        <p:nvSpPr>
          <p:cNvPr id="13" name="Title 1">
            <a:extLst>
              <a:ext uri="{FF2B5EF4-FFF2-40B4-BE49-F238E27FC236}">
                <a16:creationId xmlns:a16="http://schemas.microsoft.com/office/drawing/2014/main" id="{122BDC5C-5A65-42E4-8DAE-355034535B9E}"/>
              </a:ext>
            </a:extLst>
          </p:cNvPr>
          <p:cNvSpPr txBox="1">
            <a:spLocks/>
          </p:cNvSpPr>
          <p:nvPr/>
        </p:nvSpPr>
        <p:spPr>
          <a:xfrm>
            <a:off x="1212532" y="5139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pic>
        <p:nvPicPr>
          <p:cNvPr id="14" name="Picture 13" descr="A screenshot of a computer&#10;&#10;Description automatically generated">
            <a:extLst>
              <a:ext uri="{FF2B5EF4-FFF2-40B4-BE49-F238E27FC236}">
                <a16:creationId xmlns:a16="http://schemas.microsoft.com/office/drawing/2014/main" id="{C0F7B4C2-28C5-90DD-9B8D-38E4233DD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03" y="1826523"/>
            <a:ext cx="5736596" cy="4517570"/>
          </a:xfrm>
          <a:prstGeom prst="rect">
            <a:avLst/>
          </a:prstGeom>
          <a:ln w="19050">
            <a:solidFill>
              <a:schemeClr val="tx1"/>
            </a:solidFill>
          </a:ln>
          <a:effectLst>
            <a:outerShdw blurRad="50800" dist="38100" dir="18900000" algn="bl" rotWithShape="0">
              <a:prstClr val="black">
                <a:alpha val="40000"/>
              </a:prstClr>
            </a:outerShdw>
          </a:effectLst>
        </p:spPr>
      </p:pic>
      <p:graphicFrame>
        <p:nvGraphicFramePr>
          <p:cNvPr id="19" name="Object 18">
            <a:extLst>
              <a:ext uri="{FF2B5EF4-FFF2-40B4-BE49-F238E27FC236}">
                <a16:creationId xmlns:a16="http://schemas.microsoft.com/office/drawing/2014/main" id="{403A8DEE-F1ED-18CA-BFAE-345228F35F0E}"/>
              </a:ext>
            </a:extLst>
          </p:cNvPr>
          <p:cNvGraphicFramePr>
            <a:graphicFrameLocks noChangeAspect="1"/>
          </p:cNvGraphicFramePr>
          <p:nvPr>
            <p:extLst>
              <p:ext uri="{D42A27DB-BD31-4B8C-83A1-F6EECF244321}">
                <p14:modId xmlns:p14="http://schemas.microsoft.com/office/powerpoint/2010/main" val="1123138269"/>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4" imgW="10206925" imgH="86536" progId="CorelDraw.Graphic.20">
                  <p:embed/>
                </p:oleObj>
              </mc:Choice>
              <mc:Fallback>
                <p:oleObj name="CorelDRAW" r:id="rId4" imgW="10206925" imgH="86536" progId="CorelDraw.Graphic.20">
                  <p:embed/>
                  <p:pic>
                    <p:nvPicPr>
                      <p:cNvPr id="6" name="Object 5">
                        <a:extLst>
                          <a:ext uri="{FF2B5EF4-FFF2-40B4-BE49-F238E27FC236}">
                            <a16:creationId xmlns:a16="http://schemas.microsoft.com/office/drawing/2014/main" id="{83A4E293-F5BF-25EC-F659-21D60C465B84}"/>
                          </a:ext>
                        </a:extLst>
                      </p:cNvPr>
                      <p:cNvPicPr/>
                      <p:nvPr/>
                    </p:nvPicPr>
                    <p:blipFill>
                      <a:blip r:embed="rId5"/>
                      <a:stretch>
                        <a:fillRect/>
                      </a:stretch>
                    </p:blipFill>
                    <p:spPr>
                      <a:xfrm>
                        <a:off x="616268" y="885602"/>
                        <a:ext cx="11412446" cy="87313"/>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F6505A03-6186-F3E1-11E3-998CDB8AFD6B}"/>
              </a:ext>
            </a:extLst>
          </p:cNvPr>
          <p:cNvSpPr txBox="1"/>
          <p:nvPr/>
        </p:nvSpPr>
        <p:spPr>
          <a:xfrm>
            <a:off x="616268" y="399800"/>
            <a:ext cx="7045773" cy="461665"/>
          </a:xfrm>
          <a:prstGeom prst="rect">
            <a:avLst/>
          </a:prstGeom>
          <a:noFill/>
        </p:spPr>
        <p:txBody>
          <a:bodyPr wrap="square" rtlCol="0">
            <a:spAutoFit/>
          </a:bodyPr>
          <a:lstStyle/>
          <a:p>
            <a:r>
              <a:rPr lang="en-US" sz="2400" b="1" dirty="0">
                <a:solidFill>
                  <a:schemeClr val="bg1"/>
                </a:solidFill>
              </a:rPr>
              <a:t>Create and Import Flat File</a:t>
            </a:r>
            <a:endParaRPr lang="en-IN" sz="2400" b="1" dirty="0">
              <a:solidFill>
                <a:schemeClr val="bg1"/>
              </a:solidFill>
            </a:endParaRPr>
          </a:p>
        </p:txBody>
      </p:sp>
    </p:spTree>
    <p:extLst>
      <p:ext uri="{BB962C8B-B14F-4D97-AF65-F5344CB8AC3E}">
        <p14:creationId xmlns:p14="http://schemas.microsoft.com/office/powerpoint/2010/main" val="3900618217"/>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BC233-2C4D-D4F5-6788-B07FC8562824}"/>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5E5A0AD-295C-C238-1320-C55ACB89423A}"/>
              </a:ext>
            </a:extLst>
          </p:cNvPr>
          <p:cNvSpPr/>
          <p:nvPr/>
        </p:nvSpPr>
        <p:spPr>
          <a:xfrm>
            <a:off x="0" y="0"/>
            <a:ext cx="8229599" cy="7031421"/>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64141ED6-7850-24E2-F644-1FC270D56F06}"/>
              </a:ext>
            </a:extLst>
          </p:cNvPr>
          <p:cNvSpPr txBox="1">
            <a:spLocks/>
          </p:cNvSpPr>
          <p:nvPr/>
        </p:nvSpPr>
        <p:spPr>
          <a:xfrm>
            <a:off x="1060132" y="3615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sp>
        <p:nvSpPr>
          <p:cNvPr id="5" name="Subtitle 2">
            <a:extLst>
              <a:ext uri="{FF2B5EF4-FFF2-40B4-BE49-F238E27FC236}">
                <a16:creationId xmlns:a16="http://schemas.microsoft.com/office/drawing/2014/main" id="{4FDC428E-873D-85E4-98E5-4CF9322C36D0}"/>
              </a:ext>
            </a:extLst>
          </p:cNvPr>
          <p:cNvSpPr txBox="1">
            <a:spLocks/>
          </p:cNvSpPr>
          <p:nvPr/>
        </p:nvSpPr>
        <p:spPr>
          <a:xfrm>
            <a:off x="1148081" y="40605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tx1">
                  <a:lumMod val="75000"/>
                  <a:lumOff val="25000"/>
                </a:schemeClr>
              </a:solidFill>
              <a:latin typeface="Adani Bold" panose="02000503000000020004" pitchFamily="2" charset="0"/>
            </a:endParaRPr>
          </a:p>
        </p:txBody>
      </p:sp>
      <p:sp>
        <p:nvSpPr>
          <p:cNvPr id="7" name="Subtitle 2">
            <a:extLst>
              <a:ext uri="{FF2B5EF4-FFF2-40B4-BE49-F238E27FC236}">
                <a16:creationId xmlns:a16="http://schemas.microsoft.com/office/drawing/2014/main" id="{6BC62DE8-D21A-68C8-E668-10FD1BB829A7}"/>
              </a:ext>
            </a:extLst>
          </p:cNvPr>
          <p:cNvSpPr txBox="1">
            <a:spLocks/>
          </p:cNvSpPr>
          <p:nvPr/>
        </p:nvSpPr>
        <p:spPr>
          <a:xfrm>
            <a:off x="985520" y="1648048"/>
            <a:ext cx="10207624" cy="2215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200" b="1" i="0" u="none" strike="noStrike" dirty="0">
              <a:solidFill>
                <a:schemeClr val="tx1"/>
              </a:solidFill>
              <a:effectLst/>
              <a:latin typeface="+mj-lt"/>
              <a:cs typeface="Times New Roman" panose="02020603050405020304" pitchFamily="18" charset="0"/>
            </a:endParaRPr>
          </a:p>
          <a:p>
            <a:pPr algn="l"/>
            <a:endParaRPr lang="en-US" sz="3200" b="1" i="0" u="none" strike="noStrike" dirty="0">
              <a:solidFill>
                <a:schemeClr val="tx1"/>
              </a:solidFill>
              <a:effectLst/>
              <a:latin typeface="+mj-lt"/>
              <a:cs typeface="Times New Roman" panose="02020603050405020304" pitchFamily="18" charset="0"/>
            </a:endParaRPr>
          </a:p>
        </p:txBody>
      </p:sp>
      <p:pic>
        <p:nvPicPr>
          <p:cNvPr id="2" name="Picture 1">
            <a:extLst>
              <a:ext uri="{FF2B5EF4-FFF2-40B4-BE49-F238E27FC236}">
                <a16:creationId xmlns:a16="http://schemas.microsoft.com/office/drawing/2014/main" id="{8832B35E-8809-C7DE-3021-DF9BC59343E7}"/>
              </a:ext>
            </a:extLst>
          </p:cNvPr>
          <p:cNvPicPr>
            <a:picLocks noChangeAspect="1"/>
          </p:cNvPicPr>
          <p:nvPr/>
        </p:nvPicPr>
        <p:blipFill>
          <a:blip r:embed="rId2">
            <a:extLst>
              <a:ext uri="{28A0092B-C50C-407E-A947-70E740481C1C}">
                <a14:useLocalDpi xmlns:a14="http://schemas.microsoft.com/office/drawing/2010/main" val="0"/>
              </a:ext>
            </a:extLst>
          </a:blip>
          <a:srcRect l="20021" t="17335" r="26200" b="6713"/>
          <a:stretch/>
        </p:blipFill>
        <p:spPr>
          <a:xfrm>
            <a:off x="1736402" y="1061888"/>
            <a:ext cx="5016292" cy="3088951"/>
          </a:xfrm>
          <a:prstGeom prst="rect">
            <a:avLst/>
          </a:prstGeom>
          <a:ln w="19050">
            <a:solidFill>
              <a:schemeClr val="tx1"/>
            </a:solidFill>
          </a:ln>
          <a:effectLst>
            <a:outerShdw blurRad="50800" dist="38100" dir="18900000" algn="bl" rotWithShape="0">
              <a:prstClr val="black">
                <a:alpha val="40000"/>
              </a:prstClr>
            </a:outerShdw>
          </a:effectLst>
        </p:spPr>
      </p:pic>
      <p:pic>
        <p:nvPicPr>
          <p:cNvPr id="3" name="Picture 2">
            <a:extLst>
              <a:ext uri="{FF2B5EF4-FFF2-40B4-BE49-F238E27FC236}">
                <a16:creationId xmlns:a16="http://schemas.microsoft.com/office/drawing/2014/main" id="{AAF4EF88-C37D-D59A-1B94-2AF2BCA9CA21}"/>
              </a:ext>
            </a:extLst>
          </p:cNvPr>
          <p:cNvPicPr>
            <a:picLocks noChangeAspect="1"/>
          </p:cNvPicPr>
          <p:nvPr/>
        </p:nvPicPr>
        <p:blipFill>
          <a:blip r:embed="rId3">
            <a:extLst>
              <a:ext uri="{28A0092B-C50C-407E-A947-70E740481C1C}">
                <a14:useLocalDpi xmlns:a14="http://schemas.microsoft.com/office/drawing/2010/main" val="0"/>
              </a:ext>
            </a:extLst>
          </a:blip>
          <a:srcRect t="4733"/>
          <a:stretch/>
        </p:blipFill>
        <p:spPr>
          <a:xfrm>
            <a:off x="616268" y="4497893"/>
            <a:ext cx="5576447" cy="2268715"/>
          </a:xfrm>
          <a:prstGeom prst="rect">
            <a:avLst/>
          </a:prstGeom>
          <a:ln w="19050">
            <a:solidFill>
              <a:schemeClr val="tx1"/>
            </a:solidFill>
          </a:ln>
          <a:effectLst>
            <a:outerShdw blurRad="50800" dist="38100" dir="18900000" algn="bl" rotWithShape="0">
              <a:prstClr val="black">
                <a:alpha val="40000"/>
              </a:prstClr>
            </a:outerShdw>
          </a:effectLst>
        </p:spPr>
      </p:pic>
      <p:pic>
        <p:nvPicPr>
          <p:cNvPr id="9" name="Picture 8">
            <a:extLst>
              <a:ext uri="{FF2B5EF4-FFF2-40B4-BE49-F238E27FC236}">
                <a16:creationId xmlns:a16="http://schemas.microsoft.com/office/drawing/2014/main" id="{00E8F38B-CB6F-9CB7-E2B1-B6A126BFE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2497" y="4882270"/>
            <a:ext cx="5616687" cy="1714860"/>
          </a:xfrm>
          <a:prstGeom prst="rect">
            <a:avLst/>
          </a:prstGeom>
          <a:ln w="19050">
            <a:solidFill>
              <a:schemeClr val="tx1"/>
            </a:solidFill>
          </a:ln>
          <a:effectLst>
            <a:outerShdw blurRad="50800" dist="38100" dir="18900000" algn="bl" rotWithShape="0">
              <a:prstClr val="black">
                <a:alpha val="40000"/>
              </a:prstClr>
            </a:outerShdw>
          </a:effectLst>
        </p:spPr>
      </p:pic>
      <p:pic>
        <p:nvPicPr>
          <p:cNvPr id="10" name="Picture 9">
            <a:extLst>
              <a:ext uri="{FF2B5EF4-FFF2-40B4-BE49-F238E27FC236}">
                <a16:creationId xmlns:a16="http://schemas.microsoft.com/office/drawing/2014/main" id="{A4F03E34-AC1E-D08B-3614-DBCF9EB19C4C}"/>
              </a:ext>
            </a:extLst>
          </p:cNvPr>
          <p:cNvPicPr>
            <a:picLocks noChangeAspect="1"/>
          </p:cNvPicPr>
          <p:nvPr/>
        </p:nvPicPr>
        <p:blipFill>
          <a:blip r:embed="rId3">
            <a:extLst>
              <a:ext uri="{28A0092B-C50C-407E-A947-70E740481C1C}">
                <a14:useLocalDpi xmlns:a14="http://schemas.microsoft.com/office/drawing/2010/main" val="0"/>
              </a:ext>
            </a:extLst>
          </a:blip>
          <a:srcRect t="23760" r="16818" b="5208"/>
          <a:stretch/>
        </p:blipFill>
        <p:spPr>
          <a:xfrm>
            <a:off x="7070412" y="1854369"/>
            <a:ext cx="4781729" cy="1843029"/>
          </a:xfrm>
          <a:prstGeom prst="rect">
            <a:avLst/>
          </a:prstGeom>
          <a:ln w="19050">
            <a:solidFill>
              <a:schemeClr val="tx1"/>
            </a:solidFill>
          </a:ln>
          <a:effectLst>
            <a:outerShdw blurRad="50800" dist="38100" dir="18900000" algn="bl" rotWithShape="0">
              <a:prstClr val="black">
                <a:alpha val="40000"/>
              </a:prstClr>
            </a:outerShdw>
          </a:effectLst>
        </p:spPr>
      </p:pic>
      <p:sp>
        <p:nvSpPr>
          <p:cNvPr id="11" name="TextBox 10">
            <a:extLst>
              <a:ext uri="{FF2B5EF4-FFF2-40B4-BE49-F238E27FC236}">
                <a16:creationId xmlns:a16="http://schemas.microsoft.com/office/drawing/2014/main" id="{CAD66F45-4434-F876-DBF3-E0028071D40E}"/>
              </a:ext>
            </a:extLst>
          </p:cNvPr>
          <p:cNvSpPr txBox="1"/>
          <p:nvPr/>
        </p:nvSpPr>
        <p:spPr>
          <a:xfrm>
            <a:off x="119956" y="1004775"/>
            <a:ext cx="2990850" cy="369332"/>
          </a:xfrm>
          <a:prstGeom prst="rect">
            <a:avLst/>
          </a:prstGeom>
          <a:noFill/>
        </p:spPr>
        <p:txBody>
          <a:bodyPr wrap="square" rtlCol="0">
            <a:spAutoFit/>
          </a:bodyPr>
          <a:lstStyle/>
          <a:p>
            <a:r>
              <a:rPr lang="en-US" b="1" dirty="0">
                <a:solidFill>
                  <a:schemeClr val="bg1"/>
                </a:solidFill>
              </a:rPr>
              <a:t>For Rain Table</a:t>
            </a:r>
            <a:endParaRPr lang="en-IN" b="1" dirty="0">
              <a:solidFill>
                <a:schemeClr val="bg1"/>
              </a:solidFill>
            </a:endParaRPr>
          </a:p>
        </p:txBody>
      </p:sp>
      <p:sp>
        <p:nvSpPr>
          <p:cNvPr id="12" name="TextBox 11">
            <a:extLst>
              <a:ext uri="{FF2B5EF4-FFF2-40B4-BE49-F238E27FC236}">
                <a16:creationId xmlns:a16="http://schemas.microsoft.com/office/drawing/2014/main" id="{B5EF9519-ECD9-8AF2-BCC5-F7177033699E}"/>
              </a:ext>
            </a:extLst>
          </p:cNvPr>
          <p:cNvSpPr txBox="1"/>
          <p:nvPr/>
        </p:nvSpPr>
        <p:spPr>
          <a:xfrm>
            <a:off x="6950391" y="1118300"/>
            <a:ext cx="2990850" cy="646331"/>
          </a:xfrm>
          <a:prstGeom prst="rect">
            <a:avLst/>
          </a:prstGeom>
          <a:noFill/>
        </p:spPr>
        <p:txBody>
          <a:bodyPr wrap="square" rtlCol="0">
            <a:spAutoFit/>
          </a:bodyPr>
          <a:lstStyle/>
          <a:p>
            <a:endParaRPr lang="en-US" b="1" dirty="0">
              <a:solidFill>
                <a:schemeClr val="bg1"/>
              </a:solidFill>
            </a:endParaRPr>
          </a:p>
          <a:p>
            <a:r>
              <a:rPr lang="en-US" b="1" dirty="0">
                <a:solidFill>
                  <a:schemeClr val="bg1"/>
                </a:solidFill>
              </a:rPr>
              <a:t>For Gujarat </a:t>
            </a:r>
            <a:r>
              <a:rPr lang="en-US" b="1" dirty="0"/>
              <a:t>Table</a:t>
            </a:r>
            <a:endParaRPr lang="en-IN" b="1" dirty="0"/>
          </a:p>
        </p:txBody>
      </p:sp>
      <p:sp>
        <p:nvSpPr>
          <p:cNvPr id="13" name="TextBox 12">
            <a:extLst>
              <a:ext uri="{FF2B5EF4-FFF2-40B4-BE49-F238E27FC236}">
                <a16:creationId xmlns:a16="http://schemas.microsoft.com/office/drawing/2014/main" id="{8F3A19FF-A2AC-4E38-DD9B-25C3C15E3D5F}"/>
              </a:ext>
            </a:extLst>
          </p:cNvPr>
          <p:cNvSpPr txBox="1"/>
          <p:nvPr/>
        </p:nvSpPr>
        <p:spPr>
          <a:xfrm>
            <a:off x="216217" y="3839523"/>
            <a:ext cx="2990850" cy="646331"/>
          </a:xfrm>
          <a:prstGeom prst="rect">
            <a:avLst/>
          </a:prstGeom>
          <a:noFill/>
        </p:spPr>
        <p:txBody>
          <a:bodyPr wrap="square" rtlCol="0">
            <a:spAutoFit/>
          </a:bodyPr>
          <a:lstStyle/>
          <a:p>
            <a:endParaRPr lang="en-US" b="1" dirty="0">
              <a:solidFill>
                <a:schemeClr val="bg1"/>
              </a:solidFill>
            </a:endParaRPr>
          </a:p>
          <a:p>
            <a:r>
              <a:rPr lang="en-US" b="1" dirty="0">
                <a:solidFill>
                  <a:schemeClr val="bg1"/>
                </a:solidFill>
              </a:rPr>
              <a:t>For Maharashtra Table</a:t>
            </a:r>
            <a:endParaRPr lang="en-IN" b="1" dirty="0">
              <a:solidFill>
                <a:schemeClr val="bg1"/>
              </a:solidFill>
            </a:endParaRPr>
          </a:p>
        </p:txBody>
      </p:sp>
      <p:sp>
        <p:nvSpPr>
          <p:cNvPr id="14" name="TextBox 13">
            <a:extLst>
              <a:ext uri="{FF2B5EF4-FFF2-40B4-BE49-F238E27FC236}">
                <a16:creationId xmlns:a16="http://schemas.microsoft.com/office/drawing/2014/main" id="{C510716E-E3D6-1B5D-8A7B-700FB3201B73}"/>
              </a:ext>
            </a:extLst>
          </p:cNvPr>
          <p:cNvSpPr txBox="1"/>
          <p:nvPr/>
        </p:nvSpPr>
        <p:spPr>
          <a:xfrm>
            <a:off x="5629154" y="4446877"/>
            <a:ext cx="2990850" cy="369332"/>
          </a:xfrm>
          <a:prstGeom prst="rect">
            <a:avLst/>
          </a:prstGeom>
          <a:noFill/>
        </p:spPr>
        <p:txBody>
          <a:bodyPr wrap="square" rtlCol="0">
            <a:spAutoFit/>
          </a:bodyPr>
          <a:lstStyle/>
          <a:p>
            <a:r>
              <a:rPr lang="en-US" b="1" dirty="0">
                <a:solidFill>
                  <a:schemeClr val="bg1"/>
                </a:solidFill>
              </a:rPr>
              <a:t>                Result: </a:t>
            </a:r>
            <a:endParaRPr lang="en-IN" b="1" dirty="0">
              <a:solidFill>
                <a:schemeClr val="bg1"/>
              </a:solidFill>
            </a:endParaRPr>
          </a:p>
        </p:txBody>
      </p:sp>
      <p:graphicFrame>
        <p:nvGraphicFramePr>
          <p:cNvPr id="15" name="Object 14">
            <a:extLst>
              <a:ext uri="{FF2B5EF4-FFF2-40B4-BE49-F238E27FC236}">
                <a16:creationId xmlns:a16="http://schemas.microsoft.com/office/drawing/2014/main" id="{C916EA01-00DE-6A5B-585F-0F3FFA3174E9}"/>
              </a:ext>
            </a:extLst>
          </p:cNvPr>
          <p:cNvGraphicFramePr>
            <a:graphicFrameLocks noChangeAspect="1"/>
          </p:cNvGraphicFramePr>
          <p:nvPr>
            <p:extLst>
              <p:ext uri="{D42A27DB-BD31-4B8C-83A1-F6EECF244321}">
                <p14:modId xmlns:p14="http://schemas.microsoft.com/office/powerpoint/2010/main" val="3185524392"/>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5" imgW="10206925" imgH="86536" progId="CorelDraw.Graphic.20">
                  <p:embed/>
                </p:oleObj>
              </mc:Choice>
              <mc:Fallback>
                <p:oleObj name="CorelDRAW" r:id="rId5" imgW="10206925" imgH="86536" progId="CorelDraw.Graphic.20">
                  <p:embed/>
                  <p:pic>
                    <p:nvPicPr>
                      <p:cNvPr id="19" name="Object 18">
                        <a:extLst>
                          <a:ext uri="{FF2B5EF4-FFF2-40B4-BE49-F238E27FC236}">
                            <a16:creationId xmlns:a16="http://schemas.microsoft.com/office/drawing/2014/main" id="{403A8DEE-F1ED-18CA-BFAE-345228F35F0E}"/>
                          </a:ext>
                        </a:extLst>
                      </p:cNvPr>
                      <p:cNvPicPr/>
                      <p:nvPr/>
                    </p:nvPicPr>
                    <p:blipFill>
                      <a:blip r:embed="rId6"/>
                      <a:stretch>
                        <a:fillRect/>
                      </a:stretch>
                    </p:blipFill>
                    <p:spPr>
                      <a:xfrm>
                        <a:off x="616268" y="885602"/>
                        <a:ext cx="11412446" cy="87313"/>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4F1F249C-B096-1FF8-B05F-F4A72F5B66E6}"/>
              </a:ext>
            </a:extLst>
          </p:cNvPr>
          <p:cNvSpPr txBox="1"/>
          <p:nvPr/>
        </p:nvSpPr>
        <p:spPr>
          <a:xfrm>
            <a:off x="616268" y="513907"/>
            <a:ext cx="7045773" cy="461665"/>
          </a:xfrm>
          <a:prstGeom prst="rect">
            <a:avLst/>
          </a:prstGeom>
          <a:noFill/>
        </p:spPr>
        <p:txBody>
          <a:bodyPr wrap="square" rtlCol="0">
            <a:spAutoFit/>
          </a:bodyPr>
          <a:lstStyle/>
          <a:p>
            <a:r>
              <a:rPr lang="en-US" sz="2400" b="1" dirty="0">
                <a:solidFill>
                  <a:schemeClr val="bg1"/>
                </a:solidFill>
              </a:rPr>
              <a:t>Modify Columns </a:t>
            </a:r>
            <a:endParaRPr lang="en-IN" sz="2400" b="1" dirty="0">
              <a:solidFill>
                <a:schemeClr val="bg1"/>
              </a:solidFill>
            </a:endParaRPr>
          </a:p>
        </p:txBody>
      </p:sp>
    </p:spTree>
    <p:extLst>
      <p:ext uri="{BB962C8B-B14F-4D97-AF65-F5344CB8AC3E}">
        <p14:creationId xmlns:p14="http://schemas.microsoft.com/office/powerpoint/2010/main" val="345360857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560F5-1515-E204-9C45-6A91AE527E0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230FB1C-707D-C514-2932-B4D4CE9CF5B4}"/>
              </a:ext>
            </a:extLst>
          </p:cNvPr>
          <p:cNvSpPr/>
          <p:nvPr/>
        </p:nvSpPr>
        <p:spPr>
          <a:xfrm>
            <a:off x="0" y="0"/>
            <a:ext cx="8229599" cy="7062952"/>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306C3C34-5F6E-4208-8EDE-DD897142D230}"/>
              </a:ext>
            </a:extLst>
          </p:cNvPr>
          <p:cNvSpPr txBox="1">
            <a:spLocks/>
          </p:cNvSpPr>
          <p:nvPr/>
        </p:nvSpPr>
        <p:spPr>
          <a:xfrm>
            <a:off x="1060132" y="3615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sp>
        <p:nvSpPr>
          <p:cNvPr id="5" name="Subtitle 2">
            <a:extLst>
              <a:ext uri="{FF2B5EF4-FFF2-40B4-BE49-F238E27FC236}">
                <a16:creationId xmlns:a16="http://schemas.microsoft.com/office/drawing/2014/main" id="{1ED12B2D-2BC5-A166-8DA4-3C634AA6B81B}"/>
              </a:ext>
            </a:extLst>
          </p:cNvPr>
          <p:cNvSpPr txBox="1">
            <a:spLocks/>
          </p:cNvSpPr>
          <p:nvPr/>
        </p:nvSpPr>
        <p:spPr>
          <a:xfrm>
            <a:off x="1148081" y="40605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tx1">
                  <a:lumMod val="75000"/>
                  <a:lumOff val="25000"/>
                </a:schemeClr>
              </a:solidFill>
              <a:latin typeface="Adani Bold" panose="02000503000000020004" pitchFamily="2" charset="0"/>
            </a:endParaRPr>
          </a:p>
        </p:txBody>
      </p:sp>
      <p:sp>
        <p:nvSpPr>
          <p:cNvPr id="7" name="Subtitle 2">
            <a:extLst>
              <a:ext uri="{FF2B5EF4-FFF2-40B4-BE49-F238E27FC236}">
                <a16:creationId xmlns:a16="http://schemas.microsoft.com/office/drawing/2014/main" id="{5DAC73AC-A5EF-DE62-8C1C-B465CB022B63}"/>
              </a:ext>
            </a:extLst>
          </p:cNvPr>
          <p:cNvSpPr txBox="1">
            <a:spLocks/>
          </p:cNvSpPr>
          <p:nvPr/>
        </p:nvSpPr>
        <p:spPr>
          <a:xfrm>
            <a:off x="985520" y="1648048"/>
            <a:ext cx="10207624" cy="2215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200" b="1" i="0" u="none" strike="noStrike" dirty="0">
              <a:solidFill>
                <a:schemeClr val="tx1"/>
              </a:solidFill>
              <a:effectLst/>
              <a:latin typeface="+mj-lt"/>
              <a:cs typeface="Times New Roman" panose="02020603050405020304" pitchFamily="18" charset="0"/>
            </a:endParaRPr>
          </a:p>
          <a:p>
            <a:pPr algn="l"/>
            <a:endParaRPr lang="en-US" sz="3200" b="1" i="0" u="none" strike="noStrike" dirty="0">
              <a:solidFill>
                <a:schemeClr val="tx1"/>
              </a:solidFill>
              <a:effectLst/>
              <a:latin typeface="+mj-lt"/>
              <a:cs typeface="Times New Roman" panose="02020603050405020304" pitchFamily="18" charset="0"/>
            </a:endParaRPr>
          </a:p>
        </p:txBody>
      </p:sp>
      <p:pic>
        <p:nvPicPr>
          <p:cNvPr id="2" name="Picture 1">
            <a:extLst>
              <a:ext uri="{FF2B5EF4-FFF2-40B4-BE49-F238E27FC236}">
                <a16:creationId xmlns:a16="http://schemas.microsoft.com/office/drawing/2014/main" id="{1898C68B-74A8-B2B7-20ED-92CD1D2515A0}"/>
              </a:ext>
            </a:extLst>
          </p:cNvPr>
          <p:cNvPicPr>
            <a:picLocks noChangeAspect="1"/>
          </p:cNvPicPr>
          <p:nvPr/>
        </p:nvPicPr>
        <p:blipFill>
          <a:blip r:embed="rId2">
            <a:extLst>
              <a:ext uri="{28A0092B-C50C-407E-A947-70E740481C1C}">
                <a14:useLocalDpi xmlns:a14="http://schemas.microsoft.com/office/drawing/2010/main" val="0"/>
              </a:ext>
            </a:extLst>
          </a:blip>
          <a:srcRect l="21195" t="15520" r="2460" b="8753"/>
          <a:stretch/>
        </p:blipFill>
        <p:spPr>
          <a:xfrm>
            <a:off x="838200" y="1786858"/>
            <a:ext cx="9307930" cy="5087510"/>
          </a:xfrm>
          <a:prstGeom prst="rect">
            <a:avLst/>
          </a:prstGeom>
          <a:ln w="19050">
            <a:solidFill>
              <a:schemeClr val="tx1"/>
            </a:solidFill>
          </a:ln>
          <a:effectLst>
            <a:outerShdw blurRad="50800" dist="38100" dir="18900000" algn="bl" rotWithShape="0">
              <a:prstClr val="black">
                <a:alpha val="40000"/>
              </a:prstClr>
            </a:outerShdw>
          </a:effectLst>
        </p:spPr>
      </p:pic>
      <p:graphicFrame>
        <p:nvGraphicFramePr>
          <p:cNvPr id="11" name="Object 10">
            <a:extLst>
              <a:ext uri="{FF2B5EF4-FFF2-40B4-BE49-F238E27FC236}">
                <a16:creationId xmlns:a16="http://schemas.microsoft.com/office/drawing/2014/main" id="{CFA86757-8E0C-CB8F-53E5-F4E63803F4B0}"/>
              </a:ext>
            </a:extLst>
          </p:cNvPr>
          <p:cNvGraphicFramePr>
            <a:graphicFrameLocks noChangeAspect="1"/>
          </p:cNvGraphicFramePr>
          <p:nvPr>
            <p:extLst>
              <p:ext uri="{D42A27DB-BD31-4B8C-83A1-F6EECF244321}">
                <p14:modId xmlns:p14="http://schemas.microsoft.com/office/powerpoint/2010/main" val="3610908836"/>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3" imgW="10206925" imgH="86536" progId="CorelDraw.Graphic.20">
                  <p:embed/>
                </p:oleObj>
              </mc:Choice>
              <mc:Fallback>
                <p:oleObj name="CorelDRAW" r:id="rId3" imgW="10206925" imgH="86536" progId="CorelDraw.Graphic.20">
                  <p:embed/>
                  <p:pic>
                    <p:nvPicPr>
                      <p:cNvPr id="15" name="Object 14">
                        <a:extLst>
                          <a:ext uri="{FF2B5EF4-FFF2-40B4-BE49-F238E27FC236}">
                            <a16:creationId xmlns:a16="http://schemas.microsoft.com/office/drawing/2014/main" id="{C916EA01-00DE-6A5B-585F-0F3FFA3174E9}"/>
                          </a:ext>
                        </a:extLst>
                      </p:cNvPr>
                      <p:cNvPicPr/>
                      <p:nvPr/>
                    </p:nvPicPr>
                    <p:blipFill>
                      <a:blip r:embed="rId4"/>
                      <a:stretch>
                        <a:fillRect/>
                      </a:stretch>
                    </p:blipFill>
                    <p:spPr>
                      <a:xfrm>
                        <a:off x="616268" y="885602"/>
                        <a:ext cx="11412446" cy="87313"/>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64A02200-94CA-EAF3-7CA1-D3EF4C722E3A}"/>
              </a:ext>
            </a:extLst>
          </p:cNvPr>
          <p:cNvSpPr txBox="1"/>
          <p:nvPr/>
        </p:nvSpPr>
        <p:spPr>
          <a:xfrm>
            <a:off x="591912" y="456271"/>
            <a:ext cx="7045773" cy="461665"/>
          </a:xfrm>
          <a:prstGeom prst="rect">
            <a:avLst/>
          </a:prstGeom>
          <a:noFill/>
        </p:spPr>
        <p:txBody>
          <a:bodyPr wrap="square" rtlCol="0">
            <a:spAutoFit/>
          </a:bodyPr>
          <a:lstStyle/>
          <a:p>
            <a:r>
              <a:rPr lang="en-US" sz="2400" b="1" dirty="0">
                <a:solidFill>
                  <a:schemeClr val="bg1"/>
                </a:solidFill>
              </a:rPr>
              <a:t>Retrieve Data from the table in database</a:t>
            </a:r>
            <a:endParaRPr lang="en-IN" sz="2400" b="1" dirty="0">
              <a:solidFill>
                <a:schemeClr val="bg1"/>
              </a:solidFill>
            </a:endParaRPr>
          </a:p>
        </p:txBody>
      </p:sp>
      <p:sp>
        <p:nvSpPr>
          <p:cNvPr id="13" name="TextBox 12">
            <a:extLst>
              <a:ext uri="{FF2B5EF4-FFF2-40B4-BE49-F238E27FC236}">
                <a16:creationId xmlns:a16="http://schemas.microsoft.com/office/drawing/2014/main" id="{2C760B20-68A0-E606-0C5E-0E40CD54FB28}"/>
              </a:ext>
            </a:extLst>
          </p:cNvPr>
          <p:cNvSpPr txBox="1"/>
          <p:nvPr/>
        </p:nvSpPr>
        <p:spPr>
          <a:xfrm>
            <a:off x="616268" y="955861"/>
            <a:ext cx="7613331" cy="646331"/>
          </a:xfrm>
          <a:prstGeom prst="rect">
            <a:avLst/>
          </a:prstGeom>
          <a:noFill/>
        </p:spPr>
        <p:txBody>
          <a:bodyPr wrap="square" rtlCol="0">
            <a:spAutoFit/>
          </a:bodyPr>
          <a:lstStyle/>
          <a:p>
            <a:r>
              <a:rPr lang="en-US" b="1" dirty="0">
                <a:solidFill>
                  <a:schemeClr val="bg1"/>
                </a:solidFill>
              </a:rPr>
              <a:t>Retrieved Data from all three tables in database: Rain, Gujarat and Maharashtra</a:t>
            </a:r>
            <a:endParaRPr lang="en-IN" b="1" dirty="0">
              <a:solidFill>
                <a:schemeClr val="bg1"/>
              </a:solidFill>
            </a:endParaRPr>
          </a:p>
        </p:txBody>
      </p:sp>
    </p:spTree>
    <p:extLst>
      <p:ext uri="{BB962C8B-B14F-4D97-AF65-F5344CB8AC3E}">
        <p14:creationId xmlns:p14="http://schemas.microsoft.com/office/powerpoint/2010/main" val="355094039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57C14-3611-3232-4A96-D09E30F74CC0}"/>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A0496D38-1FAE-906D-33E1-D6D78E4B2AE9}"/>
              </a:ext>
            </a:extLst>
          </p:cNvPr>
          <p:cNvSpPr/>
          <p:nvPr/>
        </p:nvSpPr>
        <p:spPr>
          <a:xfrm>
            <a:off x="0" y="0"/>
            <a:ext cx="8229599" cy="6999890"/>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ubtitle 2">
            <a:extLst>
              <a:ext uri="{FF2B5EF4-FFF2-40B4-BE49-F238E27FC236}">
                <a16:creationId xmlns:a16="http://schemas.microsoft.com/office/drawing/2014/main" id="{ACE9E98F-2BD6-F857-7665-CAC897C628BF}"/>
              </a:ext>
            </a:extLst>
          </p:cNvPr>
          <p:cNvSpPr txBox="1">
            <a:spLocks/>
          </p:cNvSpPr>
          <p:nvPr/>
        </p:nvSpPr>
        <p:spPr>
          <a:xfrm>
            <a:off x="1148081" y="40605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tx1">
                  <a:lumMod val="75000"/>
                  <a:lumOff val="25000"/>
                </a:schemeClr>
              </a:solidFill>
              <a:latin typeface="Adani Bold" panose="02000503000000020004" pitchFamily="2" charset="0"/>
            </a:endParaRPr>
          </a:p>
        </p:txBody>
      </p:sp>
      <p:graphicFrame>
        <p:nvGraphicFramePr>
          <p:cNvPr id="6" name="Object 5">
            <a:extLst>
              <a:ext uri="{FF2B5EF4-FFF2-40B4-BE49-F238E27FC236}">
                <a16:creationId xmlns:a16="http://schemas.microsoft.com/office/drawing/2014/main" id="{83A4E293-F5BF-25EC-F659-21D60C465B84}"/>
              </a:ext>
            </a:extLst>
          </p:cNvPr>
          <p:cNvGraphicFramePr>
            <a:graphicFrameLocks noChangeAspect="1"/>
          </p:cNvGraphicFramePr>
          <p:nvPr>
            <p:extLst>
              <p:ext uri="{D42A27DB-BD31-4B8C-83A1-F6EECF244321}">
                <p14:modId xmlns:p14="http://schemas.microsoft.com/office/powerpoint/2010/main" val="111465401"/>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3" imgW="10206925" imgH="86536" progId="CorelDraw.Graphic.20">
                  <p:embed/>
                </p:oleObj>
              </mc:Choice>
              <mc:Fallback>
                <p:oleObj name="CorelDRAW" r:id="rId3" imgW="10206925" imgH="86536" progId="CorelDraw.Graphic.20">
                  <p:embed/>
                  <p:pic>
                    <p:nvPicPr>
                      <p:cNvPr id="6" name="Object 5">
                        <a:extLst>
                          <a:ext uri="{FF2B5EF4-FFF2-40B4-BE49-F238E27FC236}">
                            <a16:creationId xmlns:a16="http://schemas.microsoft.com/office/drawing/2014/main" id="{EFDABDCB-213F-5A10-907C-2EFA91EB038F}"/>
                          </a:ext>
                        </a:extLst>
                      </p:cNvPr>
                      <p:cNvPicPr/>
                      <p:nvPr/>
                    </p:nvPicPr>
                    <p:blipFill>
                      <a:blip r:embed="rId4"/>
                      <a:stretch>
                        <a:fillRect/>
                      </a:stretch>
                    </p:blipFill>
                    <p:spPr>
                      <a:xfrm>
                        <a:off x="616268" y="885602"/>
                        <a:ext cx="11412446" cy="87313"/>
                      </a:xfrm>
                      <a:prstGeom prst="rect">
                        <a:avLst/>
                      </a:prstGeom>
                    </p:spPr>
                  </p:pic>
                </p:oleObj>
              </mc:Fallback>
            </mc:AlternateContent>
          </a:graphicData>
        </a:graphic>
      </p:graphicFrame>
      <p:sp>
        <p:nvSpPr>
          <p:cNvPr id="8" name="Slide Number Placeholder 7">
            <a:extLst>
              <a:ext uri="{FF2B5EF4-FFF2-40B4-BE49-F238E27FC236}">
                <a16:creationId xmlns:a16="http://schemas.microsoft.com/office/drawing/2014/main" id="{9D578892-8D1F-AD17-CD08-377325A271AA}"/>
              </a:ext>
            </a:extLst>
          </p:cNvPr>
          <p:cNvSpPr>
            <a:spLocks noGrp="1"/>
          </p:cNvSpPr>
          <p:nvPr>
            <p:ph type="sldNum" sz="quarter" idx="12"/>
          </p:nvPr>
        </p:nvSpPr>
        <p:spPr/>
        <p:txBody>
          <a:bodyPr/>
          <a:lstStyle/>
          <a:p>
            <a:fld id="{4BE18F05-C3D0-4616-BBA3-717C141F9FDD}" type="slidenum">
              <a:rPr lang="en-US" smtClean="0"/>
              <a:t>5</a:t>
            </a:fld>
            <a:endParaRPr lang="en-US"/>
          </a:p>
        </p:txBody>
      </p:sp>
      <p:sp>
        <p:nvSpPr>
          <p:cNvPr id="18" name="TextBox 17">
            <a:extLst>
              <a:ext uri="{FF2B5EF4-FFF2-40B4-BE49-F238E27FC236}">
                <a16:creationId xmlns:a16="http://schemas.microsoft.com/office/drawing/2014/main" id="{9C3CDFA4-73C0-79B8-0007-799A2EA83B86}"/>
              </a:ext>
            </a:extLst>
          </p:cNvPr>
          <p:cNvSpPr txBox="1"/>
          <p:nvPr/>
        </p:nvSpPr>
        <p:spPr>
          <a:xfrm rot="10800000" flipV="1">
            <a:off x="8506164" y="1018582"/>
            <a:ext cx="3522550" cy="575542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u="sng" dirty="0"/>
              <a:t>Interpretation and Insights</a:t>
            </a:r>
          </a:p>
          <a:p>
            <a:endParaRPr lang="en-US" sz="1600" dirty="0"/>
          </a:p>
          <a:p>
            <a:r>
              <a:rPr lang="en-US" sz="1600" b="1" dirty="0"/>
              <a:t>Analysis : </a:t>
            </a:r>
          </a:p>
          <a:p>
            <a:pPr marL="285750" indent="-285750">
              <a:buFont typeface="Arial" panose="020B0604020202020204" pitchFamily="34" charset="0"/>
              <a:buChar char="•"/>
            </a:pPr>
            <a:r>
              <a:rPr lang="en-US" sz="1600" dirty="0"/>
              <a:t>Identifying drought patterns.</a:t>
            </a:r>
          </a:p>
          <a:p>
            <a:pPr marL="285750" indent="-285750">
              <a:buFont typeface="Arial" panose="020B0604020202020204" pitchFamily="34" charset="0"/>
              <a:buChar char="•"/>
            </a:pPr>
            <a:r>
              <a:rPr lang="en-US" sz="1600" dirty="0"/>
              <a:t>Guiding water management and crop planning.</a:t>
            </a:r>
          </a:p>
          <a:p>
            <a:pPr marL="285750" indent="-285750">
              <a:buFont typeface="Arial" panose="020B0604020202020204" pitchFamily="34" charset="0"/>
              <a:buChar char="•"/>
            </a:pPr>
            <a:endParaRPr lang="en-US" sz="1600" dirty="0"/>
          </a:p>
          <a:p>
            <a:r>
              <a:rPr lang="en-US" sz="1600" b="1" dirty="0"/>
              <a:t>Rainfall Trends (1911-1987):</a:t>
            </a:r>
          </a:p>
          <a:p>
            <a:pPr marL="285750" indent="-285750">
              <a:buFont typeface="Arial" panose="020B0604020202020204" pitchFamily="34" charset="0"/>
              <a:buChar char="•"/>
            </a:pPr>
            <a:r>
              <a:rPr lang="en-US" sz="1600" dirty="0"/>
              <a:t>Stability with minor fluctuations observed.</a:t>
            </a:r>
          </a:p>
          <a:p>
            <a:pPr marL="285750" indent="-285750">
              <a:buFont typeface="Arial" panose="020B0604020202020204" pitchFamily="34" charset="0"/>
              <a:buChar char="•"/>
            </a:pPr>
            <a:r>
              <a:rPr lang="en-US" sz="1600" dirty="0"/>
              <a:t>Indicates generally consistent weather.</a:t>
            </a:r>
          </a:p>
          <a:p>
            <a:pPr marL="285750" indent="-285750">
              <a:buFont typeface="Arial" panose="020B0604020202020204" pitchFamily="34" charset="0"/>
              <a:buChar char="•"/>
            </a:pPr>
            <a:endParaRPr lang="en-US" sz="1600" dirty="0"/>
          </a:p>
          <a:p>
            <a:r>
              <a:rPr lang="en-US" sz="1600" b="1" dirty="0"/>
              <a:t>Key Data Points:</a:t>
            </a:r>
          </a:p>
          <a:p>
            <a:pPr marL="285750" indent="-285750">
              <a:buFont typeface="Arial" panose="020B0604020202020204" pitchFamily="34" charset="0"/>
              <a:buChar char="•"/>
            </a:pPr>
            <a:r>
              <a:rPr lang="en-US" sz="1600" dirty="0"/>
              <a:t>Highest rainfall: 1911 (403.5 mm).</a:t>
            </a:r>
          </a:p>
          <a:p>
            <a:pPr marL="285750" indent="-285750">
              <a:buFont typeface="Arial" panose="020B0604020202020204" pitchFamily="34" charset="0"/>
              <a:buChar char="•"/>
            </a:pPr>
            <a:r>
              <a:rPr lang="en-US" sz="1600" dirty="0"/>
              <a:t>Second-highest: 1987 (401.9 mm).</a:t>
            </a:r>
          </a:p>
          <a:p>
            <a:pPr marL="285750" indent="-285750">
              <a:buFont typeface="Arial" panose="020B0604020202020204" pitchFamily="34" charset="0"/>
              <a:buChar char="•"/>
            </a:pPr>
            <a:r>
              <a:rPr lang="en-US" sz="1600" dirty="0"/>
              <a:t>Lowest rainfall: 1918 (392.6 mm).</a:t>
            </a:r>
          </a:p>
          <a:p>
            <a:endParaRPr lang="en-US" sz="1600" dirty="0"/>
          </a:p>
          <a:p>
            <a:r>
              <a:rPr lang="en-US" sz="1600" b="1" dirty="0"/>
              <a:t>Implications:</a:t>
            </a:r>
          </a:p>
          <a:p>
            <a:r>
              <a:rPr lang="en-US" sz="1600" dirty="0"/>
              <a:t>These slight change may impact agriculture and Adjustments required in water management for annual variations.</a:t>
            </a:r>
            <a:r>
              <a:rPr lang="en-IN" sz="1600" dirty="0"/>
              <a:t> </a:t>
            </a:r>
          </a:p>
        </p:txBody>
      </p:sp>
      <p:pic>
        <p:nvPicPr>
          <p:cNvPr id="9" name="Picture 8">
            <a:extLst>
              <a:ext uri="{FF2B5EF4-FFF2-40B4-BE49-F238E27FC236}">
                <a16:creationId xmlns:a16="http://schemas.microsoft.com/office/drawing/2014/main" id="{49C6A250-9E84-16D2-E217-6D9A1936CD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7129" y="4532463"/>
            <a:ext cx="4472952" cy="2150823"/>
          </a:xfrm>
          <a:prstGeom prst="rect">
            <a:avLst/>
          </a:prstGeom>
          <a:ln w="19050">
            <a:solidFill>
              <a:schemeClr val="tx1"/>
            </a:solidFill>
          </a:ln>
          <a:effectLst>
            <a:outerShdw blurRad="50800" dist="38100" dir="18900000" algn="bl" rotWithShape="0">
              <a:prstClr val="black">
                <a:alpha val="40000"/>
              </a:prstClr>
            </a:outerShdw>
          </a:effectLst>
        </p:spPr>
      </p:pic>
      <p:pic>
        <p:nvPicPr>
          <p:cNvPr id="15" name="Picture 14">
            <a:extLst>
              <a:ext uri="{FF2B5EF4-FFF2-40B4-BE49-F238E27FC236}">
                <a16:creationId xmlns:a16="http://schemas.microsoft.com/office/drawing/2014/main" id="{A88A4809-9BEA-2823-FA07-9263F0869558}"/>
              </a:ext>
            </a:extLst>
          </p:cNvPr>
          <p:cNvPicPr>
            <a:picLocks noChangeAspect="1"/>
          </p:cNvPicPr>
          <p:nvPr/>
        </p:nvPicPr>
        <p:blipFill>
          <a:blip r:embed="rId6">
            <a:extLst>
              <a:ext uri="{28A0092B-C50C-407E-A947-70E740481C1C}">
                <a14:useLocalDpi xmlns:a14="http://schemas.microsoft.com/office/drawing/2010/main" val="0"/>
              </a:ext>
            </a:extLst>
          </a:blip>
          <a:srcRect t="14565"/>
          <a:stretch/>
        </p:blipFill>
        <p:spPr>
          <a:xfrm>
            <a:off x="1292624" y="1787042"/>
            <a:ext cx="6259059" cy="1611707"/>
          </a:xfrm>
          <a:prstGeom prst="rect">
            <a:avLst/>
          </a:prstGeom>
          <a:ln w="19050">
            <a:solidFill>
              <a:schemeClr val="tx1"/>
            </a:solidFill>
          </a:ln>
          <a:effectLst>
            <a:outerShdw blurRad="50800" dist="38100" dir="18900000" algn="bl" rotWithShape="0">
              <a:prstClr val="black">
                <a:alpha val="40000"/>
              </a:prstClr>
            </a:outerShdw>
          </a:effectLst>
        </p:spPr>
      </p:pic>
      <p:sp>
        <p:nvSpPr>
          <p:cNvPr id="2" name="TextBox 1">
            <a:extLst>
              <a:ext uri="{FF2B5EF4-FFF2-40B4-BE49-F238E27FC236}">
                <a16:creationId xmlns:a16="http://schemas.microsoft.com/office/drawing/2014/main" id="{297B7301-D93F-D42B-F090-560E0FECD289}"/>
              </a:ext>
            </a:extLst>
          </p:cNvPr>
          <p:cNvSpPr txBox="1"/>
          <p:nvPr/>
        </p:nvSpPr>
        <p:spPr>
          <a:xfrm>
            <a:off x="616268" y="170747"/>
            <a:ext cx="7307904" cy="830997"/>
          </a:xfrm>
          <a:prstGeom prst="rect">
            <a:avLst/>
          </a:prstGeom>
          <a:noFill/>
        </p:spPr>
        <p:txBody>
          <a:bodyPr wrap="square" rtlCol="0">
            <a:spAutoFit/>
          </a:bodyPr>
          <a:lstStyle/>
          <a:p>
            <a:r>
              <a:rPr lang="en-US" sz="2400" b="1" dirty="0">
                <a:solidFill>
                  <a:schemeClr val="bg1"/>
                </a:solidFill>
              </a:rPr>
              <a:t>1. Which are Top 3 years when GUJARAT has minimum rainfall?</a:t>
            </a:r>
            <a:endParaRPr lang="en-IN" sz="2400" b="1" dirty="0">
              <a:solidFill>
                <a:schemeClr val="bg1"/>
              </a:solidFill>
            </a:endParaRPr>
          </a:p>
        </p:txBody>
      </p:sp>
      <p:sp>
        <p:nvSpPr>
          <p:cNvPr id="3" name="TextBox 2">
            <a:extLst>
              <a:ext uri="{FF2B5EF4-FFF2-40B4-BE49-F238E27FC236}">
                <a16:creationId xmlns:a16="http://schemas.microsoft.com/office/drawing/2014/main" id="{5E306B59-7B77-556C-FC09-F0BB03AF6369}"/>
              </a:ext>
            </a:extLst>
          </p:cNvPr>
          <p:cNvSpPr txBox="1"/>
          <p:nvPr/>
        </p:nvSpPr>
        <p:spPr>
          <a:xfrm>
            <a:off x="616268" y="1324303"/>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4" name="TextBox 3">
            <a:extLst>
              <a:ext uri="{FF2B5EF4-FFF2-40B4-BE49-F238E27FC236}">
                <a16:creationId xmlns:a16="http://schemas.microsoft.com/office/drawing/2014/main" id="{10E9DFC2-726A-62BA-20BC-4ECDE56C2DE4}"/>
              </a:ext>
            </a:extLst>
          </p:cNvPr>
          <p:cNvSpPr txBox="1"/>
          <p:nvPr/>
        </p:nvSpPr>
        <p:spPr>
          <a:xfrm>
            <a:off x="616268" y="4034827"/>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spTree>
    <p:extLst>
      <p:ext uri="{BB962C8B-B14F-4D97-AF65-F5344CB8AC3E}">
        <p14:creationId xmlns:p14="http://schemas.microsoft.com/office/powerpoint/2010/main" val="235032250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100000">
              <a:schemeClr val="bg1"/>
            </a:gs>
          </a:gsLst>
          <a:path path="circle">
            <a:fillToRect l="50000" t="50000" r="100000" b="100000"/>
          </a:path>
        </a:gradFill>
        <a:effectLst/>
      </p:bgPr>
    </p:bg>
    <p:spTree>
      <p:nvGrpSpPr>
        <p:cNvPr id="1" name="">
          <a:extLst>
            <a:ext uri="{FF2B5EF4-FFF2-40B4-BE49-F238E27FC236}">
              <a16:creationId xmlns:a16="http://schemas.microsoft.com/office/drawing/2014/main" id="{AFB4545A-BD0D-C44A-F037-2BD129016AB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8B1DEF5-3517-2769-12F5-11DE56AE9262}"/>
              </a:ext>
            </a:extLst>
          </p:cNvPr>
          <p:cNvSpPr/>
          <p:nvPr/>
        </p:nvSpPr>
        <p:spPr>
          <a:xfrm>
            <a:off x="0" y="0"/>
            <a:ext cx="8229599" cy="7062952"/>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4" name="Title 1">
            <a:extLst>
              <a:ext uri="{FF2B5EF4-FFF2-40B4-BE49-F238E27FC236}">
                <a16:creationId xmlns:a16="http://schemas.microsoft.com/office/drawing/2014/main" id="{DB626AB6-4CEC-5C35-6B82-B671246FF2DC}"/>
              </a:ext>
            </a:extLst>
          </p:cNvPr>
          <p:cNvSpPr txBox="1">
            <a:spLocks/>
          </p:cNvSpPr>
          <p:nvPr/>
        </p:nvSpPr>
        <p:spPr>
          <a:xfrm>
            <a:off x="1060132" y="3615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sp>
        <p:nvSpPr>
          <p:cNvPr id="5" name="Subtitle 2">
            <a:extLst>
              <a:ext uri="{FF2B5EF4-FFF2-40B4-BE49-F238E27FC236}">
                <a16:creationId xmlns:a16="http://schemas.microsoft.com/office/drawing/2014/main" id="{C11A710F-72EE-E7A0-00C5-9BB6D15DD731}"/>
              </a:ext>
            </a:extLst>
          </p:cNvPr>
          <p:cNvSpPr txBox="1">
            <a:spLocks/>
          </p:cNvSpPr>
          <p:nvPr/>
        </p:nvSpPr>
        <p:spPr>
          <a:xfrm>
            <a:off x="1148081" y="40605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tx1">
                  <a:lumMod val="75000"/>
                  <a:lumOff val="25000"/>
                </a:schemeClr>
              </a:solidFill>
              <a:latin typeface="Adani Bold" panose="02000503000000020004" pitchFamily="2" charset="0"/>
            </a:endParaRPr>
          </a:p>
        </p:txBody>
      </p:sp>
      <p:sp>
        <p:nvSpPr>
          <p:cNvPr id="7" name="Subtitle 2">
            <a:extLst>
              <a:ext uri="{FF2B5EF4-FFF2-40B4-BE49-F238E27FC236}">
                <a16:creationId xmlns:a16="http://schemas.microsoft.com/office/drawing/2014/main" id="{3E9F6D1D-27C3-D3D1-1ACA-DEE24FA975B4}"/>
              </a:ext>
            </a:extLst>
          </p:cNvPr>
          <p:cNvSpPr txBox="1">
            <a:spLocks/>
          </p:cNvSpPr>
          <p:nvPr/>
        </p:nvSpPr>
        <p:spPr>
          <a:xfrm>
            <a:off x="985520" y="1648048"/>
            <a:ext cx="10207624" cy="2215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200" b="1" i="0" u="none" strike="noStrike" dirty="0">
              <a:solidFill>
                <a:schemeClr val="tx1"/>
              </a:solidFill>
              <a:effectLst/>
              <a:latin typeface="+mj-lt"/>
              <a:cs typeface="Times New Roman" panose="02020603050405020304" pitchFamily="18" charset="0"/>
            </a:endParaRPr>
          </a:p>
          <a:p>
            <a:pPr algn="l"/>
            <a:endParaRPr lang="en-US" sz="3200" b="1" i="0" u="none" strike="noStrike" dirty="0">
              <a:solidFill>
                <a:schemeClr val="tx1"/>
              </a:solidFill>
              <a:effectLst/>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62246D6B-06EC-9D9E-C3E0-3F8270837A4A}"/>
              </a:ext>
            </a:extLst>
          </p:cNvPr>
          <p:cNvPicPr>
            <a:picLocks noChangeAspect="1"/>
          </p:cNvPicPr>
          <p:nvPr/>
        </p:nvPicPr>
        <p:blipFill>
          <a:blip r:embed="rId2">
            <a:extLst>
              <a:ext uri="{28A0092B-C50C-407E-A947-70E740481C1C}">
                <a14:useLocalDpi xmlns:a14="http://schemas.microsoft.com/office/drawing/2010/main" val="0"/>
              </a:ext>
            </a:extLst>
          </a:blip>
          <a:srcRect l="17332" t="19747"/>
          <a:stretch/>
        </p:blipFill>
        <p:spPr>
          <a:xfrm>
            <a:off x="1262999" y="4694387"/>
            <a:ext cx="4131084" cy="1521841"/>
          </a:xfrm>
          <a:prstGeom prst="rect">
            <a:avLst/>
          </a:prstGeom>
          <a:ln w="19050">
            <a:solidFill>
              <a:schemeClr val="tx1"/>
            </a:solidFill>
          </a:ln>
          <a:effectLst>
            <a:outerShdw blurRad="50800" dist="38100" dir="18900000" algn="bl" rotWithShape="0">
              <a:prstClr val="black">
                <a:alpha val="40000"/>
              </a:prstClr>
            </a:outerShdw>
          </a:effectLst>
        </p:spPr>
      </p:pic>
      <p:pic>
        <p:nvPicPr>
          <p:cNvPr id="13" name="Picture 12">
            <a:extLst>
              <a:ext uri="{FF2B5EF4-FFF2-40B4-BE49-F238E27FC236}">
                <a16:creationId xmlns:a16="http://schemas.microsoft.com/office/drawing/2014/main" id="{6E4DE3B4-8DDA-1BB6-92BB-444D831C2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999" y="1879518"/>
            <a:ext cx="6014441" cy="1515266"/>
          </a:xfrm>
          <a:prstGeom prst="rect">
            <a:avLst/>
          </a:prstGeom>
          <a:ln w="19050">
            <a:solidFill>
              <a:schemeClr val="tx1"/>
            </a:solidFill>
          </a:ln>
          <a:effectLst>
            <a:outerShdw blurRad="50800" dist="38100" dir="18900000" algn="bl" rotWithShape="0">
              <a:prstClr val="black">
                <a:alpha val="40000"/>
              </a:prstClr>
            </a:outerShdw>
          </a:effectLst>
        </p:spPr>
      </p:pic>
      <p:sp>
        <p:nvSpPr>
          <p:cNvPr id="15" name="TextBox 14">
            <a:extLst>
              <a:ext uri="{FF2B5EF4-FFF2-40B4-BE49-F238E27FC236}">
                <a16:creationId xmlns:a16="http://schemas.microsoft.com/office/drawing/2014/main" id="{A1BB42AD-D440-BFE3-8EC0-4C307A3B63A0}"/>
              </a:ext>
            </a:extLst>
          </p:cNvPr>
          <p:cNvSpPr txBox="1"/>
          <p:nvPr/>
        </p:nvSpPr>
        <p:spPr>
          <a:xfrm>
            <a:off x="8507078" y="2257193"/>
            <a:ext cx="3475119" cy="40318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600" b="1" u="sng">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Interpretation and Insights</a:t>
            </a:r>
          </a:p>
          <a:p>
            <a:pPr algn="just"/>
            <a:endParaRPr lang="en-US" dirty="0"/>
          </a:p>
          <a:p>
            <a:pPr algn="just"/>
            <a:r>
              <a:rPr lang="en-US" u="none" dirty="0"/>
              <a:t>Key Data Points:</a:t>
            </a:r>
          </a:p>
          <a:p>
            <a:pPr marL="285750" indent="-285750" algn="just">
              <a:buFont typeface="Arial" panose="020B0604020202020204" pitchFamily="34" charset="0"/>
              <a:buChar char="•"/>
            </a:pPr>
            <a:r>
              <a:rPr lang="en-US" b="0" u="none" dirty="0"/>
              <a:t>2006 had the highest rainfall (1395 mm), indicating a relatively wet year.</a:t>
            </a:r>
          </a:p>
          <a:p>
            <a:pPr marL="285750" indent="-285750" algn="just">
              <a:buFont typeface="Arial" panose="020B0604020202020204" pitchFamily="34" charset="0"/>
              <a:buChar char="•"/>
            </a:pPr>
            <a:r>
              <a:rPr lang="en-US" b="0" u="none" dirty="0"/>
              <a:t>1956 (1233 mm) and 2005 (1221 mm) had similar rainfall levels, showing a moderate variation in annual rainfall.</a:t>
            </a:r>
          </a:p>
          <a:p>
            <a:pPr marL="285750" indent="-285750" algn="just">
              <a:buFont typeface="Arial" panose="020B0604020202020204" pitchFamily="34" charset="0"/>
              <a:buChar char="•"/>
            </a:pPr>
            <a:endParaRPr lang="en-IN" b="0" u="none" dirty="0"/>
          </a:p>
          <a:p>
            <a:pPr algn="just"/>
            <a:r>
              <a:rPr lang="en-US" u="none" dirty="0"/>
              <a:t>Implications:</a:t>
            </a:r>
          </a:p>
          <a:p>
            <a:pPr algn="just"/>
            <a:r>
              <a:rPr lang="en-US" b="0" u="none" dirty="0"/>
              <a:t>The larger increase in 2006 might require extra focus on flood prevention or better management of surplus water.</a:t>
            </a:r>
            <a:endParaRPr lang="en-IN" b="0" u="none" dirty="0"/>
          </a:p>
        </p:txBody>
      </p:sp>
      <p:sp>
        <p:nvSpPr>
          <p:cNvPr id="3" name="TextBox 2">
            <a:extLst>
              <a:ext uri="{FF2B5EF4-FFF2-40B4-BE49-F238E27FC236}">
                <a16:creationId xmlns:a16="http://schemas.microsoft.com/office/drawing/2014/main" id="{47D0CD8B-14DE-577B-BC9D-9084758677E1}"/>
              </a:ext>
            </a:extLst>
          </p:cNvPr>
          <p:cNvSpPr txBox="1"/>
          <p:nvPr/>
        </p:nvSpPr>
        <p:spPr>
          <a:xfrm>
            <a:off x="616268" y="162191"/>
            <a:ext cx="7307904" cy="830997"/>
          </a:xfrm>
          <a:prstGeom prst="rect">
            <a:avLst/>
          </a:prstGeom>
          <a:noFill/>
        </p:spPr>
        <p:txBody>
          <a:bodyPr wrap="square" rtlCol="0">
            <a:spAutoFit/>
          </a:bodyPr>
          <a:lstStyle>
            <a:defPPr>
              <a:defRPr lang="en-US"/>
            </a:defPPr>
            <a:lvl1pPr>
              <a:defRPr sz="2400" b="1">
                <a:solidFill>
                  <a:schemeClr val="bg1"/>
                </a:solidFill>
              </a:defRPr>
            </a:lvl1pPr>
          </a:lstStyle>
          <a:p>
            <a:r>
              <a:rPr lang="en-US" dirty="0"/>
              <a:t>2. Which are Top 3 years when MAHARSHTRA has maximum rainfall?</a:t>
            </a:r>
            <a:endParaRPr lang="en-IN" dirty="0"/>
          </a:p>
        </p:txBody>
      </p:sp>
      <p:graphicFrame>
        <p:nvGraphicFramePr>
          <p:cNvPr id="9" name="Object 8">
            <a:extLst>
              <a:ext uri="{FF2B5EF4-FFF2-40B4-BE49-F238E27FC236}">
                <a16:creationId xmlns:a16="http://schemas.microsoft.com/office/drawing/2014/main" id="{A67BC0AF-D362-9B2E-C681-C203C913E17E}"/>
              </a:ext>
            </a:extLst>
          </p:cNvPr>
          <p:cNvGraphicFramePr>
            <a:graphicFrameLocks noChangeAspect="1"/>
          </p:cNvGraphicFramePr>
          <p:nvPr>
            <p:extLst>
              <p:ext uri="{D42A27DB-BD31-4B8C-83A1-F6EECF244321}">
                <p14:modId xmlns:p14="http://schemas.microsoft.com/office/powerpoint/2010/main" val="560991444"/>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4" imgW="10206925" imgH="86536" progId="CorelDraw.Graphic.20">
                  <p:embed/>
                </p:oleObj>
              </mc:Choice>
              <mc:Fallback>
                <p:oleObj name="CorelDRAW" r:id="rId4" imgW="10206925" imgH="86536" progId="CorelDraw.Graphic.20">
                  <p:embed/>
                  <p:pic>
                    <p:nvPicPr>
                      <p:cNvPr id="6" name="Object 5">
                        <a:extLst>
                          <a:ext uri="{FF2B5EF4-FFF2-40B4-BE49-F238E27FC236}">
                            <a16:creationId xmlns:a16="http://schemas.microsoft.com/office/drawing/2014/main" id="{83A4E293-F5BF-25EC-F659-21D60C465B84}"/>
                          </a:ext>
                        </a:extLst>
                      </p:cNvPr>
                      <p:cNvPicPr/>
                      <p:nvPr/>
                    </p:nvPicPr>
                    <p:blipFill>
                      <a:blip r:embed="rId5"/>
                      <a:stretch>
                        <a:fillRect/>
                      </a:stretch>
                    </p:blipFill>
                    <p:spPr>
                      <a:xfrm>
                        <a:off x="616268" y="885602"/>
                        <a:ext cx="11412446" cy="87313"/>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23D342B4-9949-A7CD-2460-F5E28C4146C0}"/>
              </a:ext>
            </a:extLst>
          </p:cNvPr>
          <p:cNvSpPr txBox="1"/>
          <p:nvPr/>
        </p:nvSpPr>
        <p:spPr>
          <a:xfrm>
            <a:off x="616268" y="1324303"/>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14" name="TextBox 13">
            <a:extLst>
              <a:ext uri="{FF2B5EF4-FFF2-40B4-BE49-F238E27FC236}">
                <a16:creationId xmlns:a16="http://schemas.microsoft.com/office/drawing/2014/main" id="{16AF64CF-788C-363B-21D0-2C1FD5270092}"/>
              </a:ext>
            </a:extLst>
          </p:cNvPr>
          <p:cNvSpPr txBox="1"/>
          <p:nvPr/>
        </p:nvSpPr>
        <p:spPr>
          <a:xfrm>
            <a:off x="616268" y="4034827"/>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spTree>
    <p:extLst>
      <p:ext uri="{BB962C8B-B14F-4D97-AF65-F5344CB8AC3E}">
        <p14:creationId xmlns:p14="http://schemas.microsoft.com/office/powerpoint/2010/main" val="394925963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171D1-D671-82DF-CAA4-29F73AE8E1B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307223-7F09-71AA-CF4F-0DF32071C91F}"/>
              </a:ext>
            </a:extLst>
          </p:cNvPr>
          <p:cNvSpPr/>
          <p:nvPr/>
        </p:nvSpPr>
        <p:spPr>
          <a:xfrm>
            <a:off x="0" y="0"/>
            <a:ext cx="8229599" cy="7015655"/>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1AA5FC6E-72C4-C2A1-6A4A-BC4308DC8A8B}"/>
              </a:ext>
            </a:extLst>
          </p:cNvPr>
          <p:cNvSpPr txBox="1">
            <a:spLocks/>
          </p:cNvSpPr>
          <p:nvPr/>
        </p:nvSpPr>
        <p:spPr>
          <a:xfrm>
            <a:off x="1060132" y="3615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sp>
        <p:nvSpPr>
          <p:cNvPr id="5" name="Subtitle 2">
            <a:extLst>
              <a:ext uri="{FF2B5EF4-FFF2-40B4-BE49-F238E27FC236}">
                <a16:creationId xmlns:a16="http://schemas.microsoft.com/office/drawing/2014/main" id="{EA0CD32F-DBE3-9E1A-B88D-B55126BFE559}"/>
              </a:ext>
            </a:extLst>
          </p:cNvPr>
          <p:cNvSpPr txBox="1">
            <a:spLocks/>
          </p:cNvSpPr>
          <p:nvPr/>
        </p:nvSpPr>
        <p:spPr>
          <a:xfrm>
            <a:off x="1158967" y="40605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tx1">
                  <a:lumMod val="75000"/>
                  <a:lumOff val="25000"/>
                </a:schemeClr>
              </a:solidFill>
              <a:latin typeface="Adani Bold" panose="02000503000000020004" pitchFamily="2" charset="0"/>
            </a:endParaRPr>
          </a:p>
        </p:txBody>
      </p:sp>
      <p:sp>
        <p:nvSpPr>
          <p:cNvPr id="7" name="Subtitle 2">
            <a:extLst>
              <a:ext uri="{FF2B5EF4-FFF2-40B4-BE49-F238E27FC236}">
                <a16:creationId xmlns:a16="http://schemas.microsoft.com/office/drawing/2014/main" id="{47D049BC-977E-0ED5-FFE9-AE9302A7F70C}"/>
              </a:ext>
            </a:extLst>
          </p:cNvPr>
          <p:cNvSpPr txBox="1">
            <a:spLocks/>
          </p:cNvSpPr>
          <p:nvPr/>
        </p:nvSpPr>
        <p:spPr>
          <a:xfrm>
            <a:off x="985520" y="1648048"/>
            <a:ext cx="10207624" cy="2215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200" b="1" i="0" u="none" strike="noStrike" dirty="0">
              <a:solidFill>
                <a:schemeClr val="tx1"/>
              </a:solidFill>
              <a:effectLst/>
              <a:latin typeface="+mj-lt"/>
              <a:cs typeface="Times New Roman" panose="02020603050405020304" pitchFamily="18" charset="0"/>
            </a:endParaRPr>
          </a:p>
          <a:p>
            <a:pPr algn="l"/>
            <a:endParaRPr lang="en-US" sz="3200" b="1" i="0" u="none" strike="noStrike" dirty="0">
              <a:solidFill>
                <a:schemeClr val="tx1"/>
              </a:solidFill>
              <a:effectLst/>
              <a:latin typeface="+mj-lt"/>
              <a:cs typeface="Times New Roman" panose="02020603050405020304" pitchFamily="18" charset="0"/>
            </a:endParaRPr>
          </a:p>
        </p:txBody>
      </p:sp>
      <p:pic>
        <p:nvPicPr>
          <p:cNvPr id="10" name="Picture 9">
            <a:extLst>
              <a:ext uri="{FF2B5EF4-FFF2-40B4-BE49-F238E27FC236}">
                <a16:creationId xmlns:a16="http://schemas.microsoft.com/office/drawing/2014/main" id="{0131FF2A-4B4B-6217-266E-44958E288CD6}"/>
              </a:ext>
            </a:extLst>
          </p:cNvPr>
          <p:cNvPicPr>
            <a:picLocks noChangeAspect="1"/>
          </p:cNvPicPr>
          <p:nvPr/>
        </p:nvPicPr>
        <p:blipFill>
          <a:blip r:embed="rId2">
            <a:extLst>
              <a:ext uri="{28A0092B-C50C-407E-A947-70E740481C1C}">
                <a14:useLocalDpi xmlns:a14="http://schemas.microsoft.com/office/drawing/2010/main" val="0"/>
              </a:ext>
            </a:extLst>
          </a:blip>
          <a:srcRect l="4270" r="8790"/>
          <a:stretch/>
        </p:blipFill>
        <p:spPr>
          <a:xfrm>
            <a:off x="1309642" y="4600992"/>
            <a:ext cx="4983093" cy="1823375"/>
          </a:xfrm>
          <a:prstGeom prst="rect">
            <a:avLst/>
          </a:prstGeom>
          <a:ln w="19050">
            <a:solidFill>
              <a:schemeClr val="tx1"/>
            </a:solidFill>
          </a:ln>
          <a:effectLst>
            <a:outerShdw blurRad="50800" dist="38100" dir="18900000" algn="bl" rotWithShape="0">
              <a:prstClr val="black">
                <a:alpha val="40000"/>
              </a:prstClr>
            </a:outerShdw>
          </a:effectLst>
        </p:spPr>
      </p:pic>
      <p:sp>
        <p:nvSpPr>
          <p:cNvPr id="11" name="TextBox 10">
            <a:extLst>
              <a:ext uri="{FF2B5EF4-FFF2-40B4-BE49-F238E27FC236}">
                <a16:creationId xmlns:a16="http://schemas.microsoft.com/office/drawing/2014/main" id="{49A9093A-0811-81FC-9374-7A57784EC77D}"/>
              </a:ext>
            </a:extLst>
          </p:cNvPr>
          <p:cNvSpPr txBox="1"/>
          <p:nvPr/>
        </p:nvSpPr>
        <p:spPr>
          <a:xfrm>
            <a:off x="8553721" y="2409185"/>
            <a:ext cx="3349245"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600" b="1" u="sng">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Interpretation and Insights</a:t>
            </a:r>
          </a:p>
          <a:p>
            <a:pPr algn="just"/>
            <a:endParaRPr lang="en-IN" dirty="0"/>
          </a:p>
          <a:p>
            <a:pPr algn="just"/>
            <a:r>
              <a:rPr lang="en-US" u="none" dirty="0"/>
              <a:t>Rainfall Comparison (September):</a:t>
            </a:r>
          </a:p>
          <a:p>
            <a:pPr algn="just"/>
            <a:endParaRPr lang="en-US" b="0" u="none" dirty="0"/>
          </a:p>
          <a:p>
            <a:pPr marL="285750" indent="-285750" algn="just">
              <a:buFont typeface="Arial" panose="020B0604020202020204" pitchFamily="34" charset="0"/>
              <a:buChar char="•"/>
            </a:pPr>
            <a:r>
              <a:rPr lang="en-US" b="0" u="none" dirty="0"/>
              <a:t>Gujarat had slightly more rainfall exceeding 200 mm in September than Maharashtra.</a:t>
            </a:r>
          </a:p>
          <a:p>
            <a:pPr marL="285750" indent="-285750" algn="just">
              <a:buFont typeface="Arial" panose="020B0604020202020204" pitchFamily="34" charset="0"/>
              <a:buChar char="•"/>
            </a:pPr>
            <a:endParaRPr lang="en-US" b="0" u="none" dirty="0"/>
          </a:p>
          <a:p>
            <a:pPr marL="285750" indent="-285750" algn="just">
              <a:buFont typeface="Arial" panose="020B0604020202020204" pitchFamily="34" charset="0"/>
              <a:buChar char="•"/>
            </a:pPr>
            <a:r>
              <a:rPr lang="en-US" b="0" u="none" dirty="0"/>
              <a:t>Gujarat experienced </a:t>
            </a:r>
            <a:r>
              <a:rPr lang="en-US" u="none" dirty="0"/>
              <a:t>3</a:t>
            </a:r>
            <a:r>
              <a:rPr lang="en-US" b="0" u="none" dirty="0"/>
              <a:t> more </a:t>
            </a:r>
            <a:r>
              <a:rPr lang="en-US" u="none" dirty="0"/>
              <a:t>occurrences</a:t>
            </a:r>
            <a:r>
              <a:rPr lang="en-US" b="0" u="none" dirty="0"/>
              <a:t> of rainfall above 200 mm.</a:t>
            </a:r>
            <a:endParaRPr lang="en-IN" b="0" u="none" dirty="0"/>
          </a:p>
        </p:txBody>
      </p:sp>
      <p:pic>
        <p:nvPicPr>
          <p:cNvPr id="15" name="Picture 14">
            <a:extLst>
              <a:ext uri="{FF2B5EF4-FFF2-40B4-BE49-F238E27FC236}">
                <a16:creationId xmlns:a16="http://schemas.microsoft.com/office/drawing/2014/main" id="{D93643E3-AADB-E6C3-C639-BEF2DBF3A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642" y="1890468"/>
            <a:ext cx="5912154" cy="1204485"/>
          </a:xfrm>
          <a:prstGeom prst="rect">
            <a:avLst/>
          </a:prstGeom>
          <a:ln w="19050">
            <a:solidFill>
              <a:schemeClr val="tx1"/>
            </a:solidFill>
          </a:ln>
          <a:effectLst>
            <a:outerShdw blurRad="50800" dist="38100" dir="18900000" algn="bl" rotWithShape="0">
              <a:prstClr val="black">
                <a:alpha val="40000"/>
              </a:prstClr>
            </a:outerShdw>
          </a:effectLst>
        </p:spPr>
      </p:pic>
      <p:sp>
        <p:nvSpPr>
          <p:cNvPr id="3" name="TextBox 2">
            <a:extLst>
              <a:ext uri="{FF2B5EF4-FFF2-40B4-BE49-F238E27FC236}">
                <a16:creationId xmlns:a16="http://schemas.microsoft.com/office/drawing/2014/main" id="{A9153FC7-542B-8C7F-027A-B088E2B69456}"/>
              </a:ext>
            </a:extLst>
          </p:cNvPr>
          <p:cNvSpPr txBox="1"/>
          <p:nvPr/>
        </p:nvSpPr>
        <p:spPr>
          <a:xfrm>
            <a:off x="611767" y="105117"/>
            <a:ext cx="7307904" cy="830997"/>
          </a:xfrm>
          <a:prstGeom prst="rect">
            <a:avLst/>
          </a:prstGeom>
          <a:noFill/>
        </p:spPr>
        <p:txBody>
          <a:bodyPr wrap="square" rtlCol="0">
            <a:spAutoFit/>
          </a:bodyPr>
          <a:lstStyle>
            <a:defPPr>
              <a:defRPr lang="en-US"/>
            </a:defPPr>
            <a:lvl1pPr>
              <a:defRPr sz="2400" b="1">
                <a:solidFill>
                  <a:schemeClr val="bg1"/>
                </a:solidFill>
              </a:defRPr>
            </a:lvl1pPr>
          </a:lstStyle>
          <a:p>
            <a:r>
              <a:rPr lang="en-US" dirty="0"/>
              <a:t>3. How many times Gujarat and Maharashtra has rainfall higher than 200mm in month of September? </a:t>
            </a:r>
            <a:endParaRPr lang="en-IN" dirty="0"/>
          </a:p>
        </p:txBody>
      </p:sp>
      <p:graphicFrame>
        <p:nvGraphicFramePr>
          <p:cNvPr id="12" name="Object 11">
            <a:extLst>
              <a:ext uri="{FF2B5EF4-FFF2-40B4-BE49-F238E27FC236}">
                <a16:creationId xmlns:a16="http://schemas.microsoft.com/office/drawing/2014/main" id="{D452761F-9D45-F632-F13E-55843A71FC6A}"/>
              </a:ext>
            </a:extLst>
          </p:cNvPr>
          <p:cNvGraphicFramePr>
            <a:graphicFrameLocks noChangeAspect="1"/>
          </p:cNvGraphicFramePr>
          <p:nvPr>
            <p:extLst>
              <p:ext uri="{D42A27DB-BD31-4B8C-83A1-F6EECF244321}">
                <p14:modId xmlns:p14="http://schemas.microsoft.com/office/powerpoint/2010/main" val="4017631651"/>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4" imgW="10206925" imgH="86536" progId="CorelDraw.Graphic.20">
                  <p:embed/>
                </p:oleObj>
              </mc:Choice>
              <mc:Fallback>
                <p:oleObj name="CorelDRAW" r:id="rId4" imgW="10206925" imgH="86536" progId="CorelDraw.Graphic.20">
                  <p:embed/>
                  <p:pic>
                    <p:nvPicPr>
                      <p:cNvPr id="9" name="Object 8">
                        <a:extLst>
                          <a:ext uri="{FF2B5EF4-FFF2-40B4-BE49-F238E27FC236}">
                            <a16:creationId xmlns:a16="http://schemas.microsoft.com/office/drawing/2014/main" id="{A67BC0AF-D362-9B2E-C681-C203C913E17E}"/>
                          </a:ext>
                        </a:extLst>
                      </p:cNvPr>
                      <p:cNvPicPr/>
                      <p:nvPr/>
                    </p:nvPicPr>
                    <p:blipFill>
                      <a:blip r:embed="rId5"/>
                      <a:stretch>
                        <a:fillRect/>
                      </a:stretch>
                    </p:blipFill>
                    <p:spPr>
                      <a:xfrm>
                        <a:off x="616268" y="885602"/>
                        <a:ext cx="11412446" cy="87313"/>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5A8CF1CB-D0F9-C550-6444-8EE45A1E8F09}"/>
              </a:ext>
            </a:extLst>
          </p:cNvPr>
          <p:cNvSpPr txBox="1"/>
          <p:nvPr/>
        </p:nvSpPr>
        <p:spPr>
          <a:xfrm>
            <a:off x="616268" y="1324303"/>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16" name="TextBox 15">
            <a:extLst>
              <a:ext uri="{FF2B5EF4-FFF2-40B4-BE49-F238E27FC236}">
                <a16:creationId xmlns:a16="http://schemas.microsoft.com/office/drawing/2014/main" id="{101CD939-2997-6DA2-E113-188A8105EB77}"/>
              </a:ext>
            </a:extLst>
          </p:cNvPr>
          <p:cNvSpPr txBox="1"/>
          <p:nvPr/>
        </p:nvSpPr>
        <p:spPr>
          <a:xfrm>
            <a:off x="616268" y="4034827"/>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spTree>
    <p:extLst>
      <p:ext uri="{BB962C8B-B14F-4D97-AF65-F5344CB8AC3E}">
        <p14:creationId xmlns:p14="http://schemas.microsoft.com/office/powerpoint/2010/main" val="366275918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A3E8A-A7A5-0D88-EBCE-5ABE3EFD912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CA55758-BE4F-3A96-CFD3-1DEA529473D4}"/>
              </a:ext>
            </a:extLst>
          </p:cNvPr>
          <p:cNvSpPr/>
          <p:nvPr/>
        </p:nvSpPr>
        <p:spPr>
          <a:xfrm>
            <a:off x="0" y="0"/>
            <a:ext cx="8229599" cy="7015655"/>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E8EFC205-DADC-A9D6-D6DD-B22E769728DF}"/>
              </a:ext>
            </a:extLst>
          </p:cNvPr>
          <p:cNvSpPr txBox="1">
            <a:spLocks/>
          </p:cNvSpPr>
          <p:nvPr/>
        </p:nvSpPr>
        <p:spPr>
          <a:xfrm>
            <a:off x="1060132" y="3615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sp>
        <p:nvSpPr>
          <p:cNvPr id="5" name="Subtitle 2">
            <a:extLst>
              <a:ext uri="{FF2B5EF4-FFF2-40B4-BE49-F238E27FC236}">
                <a16:creationId xmlns:a16="http://schemas.microsoft.com/office/drawing/2014/main" id="{516A6A9B-9F0C-BB1A-B5C3-EAB1F49CBD46}"/>
              </a:ext>
            </a:extLst>
          </p:cNvPr>
          <p:cNvSpPr txBox="1">
            <a:spLocks/>
          </p:cNvSpPr>
          <p:nvPr/>
        </p:nvSpPr>
        <p:spPr>
          <a:xfrm>
            <a:off x="1148081" y="40605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tx1">
                  <a:lumMod val="75000"/>
                  <a:lumOff val="25000"/>
                </a:schemeClr>
              </a:solidFill>
              <a:latin typeface="Adani Bold" panose="02000503000000020004" pitchFamily="2" charset="0"/>
            </a:endParaRPr>
          </a:p>
        </p:txBody>
      </p:sp>
      <p:sp>
        <p:nvSpPr>
          <p:cNvPr id="7" name="Subtitle 2">
            <a:extLst>
              <a:ext uri="{FF2B5EF4-FFF2-40B4-BE49-F238E27FC236}">
                <a16:creationId xmlns:a16="http://schemas.microsoft.com/office/drawing/2014/main" id="{0C103147-C005-2C32-7A99-64CEA941F438}"/>
              </a:ext>
            </a:extLst>
          </p:cNvPr>
          <p:cNvSpPr txBox="1">
            <a:spLocks/>
          </p:cNvSpPr>
          <p:nvPr/>
        </p:nvSpPr>
        <p:spPr>
          <a:xfrm>
            <a:off x="985520" y="1648048"/>
            <a:ext cx="10207624" cy="2215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200" b="1" i="0" u="none" strike="noStrike" dirty="0">
              <a:solidFill>
                <a:schemeClr val="tx1"/>
              </a:solidFill>
              <a:effectLst/>
              <a:latin typeface="+mj-lt"/>
              <a:cs typeface="Times New Roman" panose="02020603050405020304" pitchFamily="18" charset="0"/>
            </a:endParaRPr>
          </a:p>
          <a:p>
            <a:pPr algn="l"/>
            <a:endParaRPr lang="en-US" sz="3200" b="1" i="0" u="none" strike="noStrike" dirty="0">
              <a:solidFill>
                <a:schemeClr val="tx1"/>
              </a:solidFill>
              <a:effectLst/>
              <a:latin typeface="+mj-lt"/>
              <a:cs typeface="Times New Roman" panose="02020603050405020304" pitchFamily="18" charset="0"/>
            </a:endParaRPr>
          </a:p>
        </p:txBody>
      </p:sp>
      <p:sp>
        <p:nvSpPr>
          <p:cNvPr id="22" name="TextBox 21">
            <a:extLst>
              <a:ext uri="{FF2B5EF4-FFF2-40B4-BE49-F238E27FC236}">
                <a16:creationId xmlns:a16="http://schemas.microsoft.com/office/drawing/2014/main" id="{7316062F-B294-1D7E-2608-61A1EEB966CB}"/>
              </a:ext>
            </a:extLst>
          </p:cNvPr>
          <p:cNvSpPr txBox="1"/>
          <p:nvPr/>
        </p:nvSpPr>
        <p:spPr>
          <a:xfrm>
            <a:off x="8370362" y="1324303"/>
            <a:ext cx="3658352" cy="52629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600" b="1" u="sng">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Interpretation and Insights</a:t>
            </a:r>
          </a:p>
          <a:p>
            <a:endParaRPr lang="en-IN" dirty="0"/>
          </a:p>
          <a:p>
            <a:pPr algn="just"/>
            <a:r>
              <a:rPr lang="en-US" u="none" dirty="0"/>
              <a:t>Population Growth (2001):</a:t>
            </a:r>
            <a:endParaRPr lang="en-US" b="0" u="none" dirty="0"/>
          </a:p>
          <a:p>
            <a:pPr marL="285750" indent="-285750" algn="just">
              <a:buFont typeface="Arial" panose="020B0604020202020204" pitchFamily="34" charset="0"/>
              <a:buChar char="•"/>
            </a:pPr>
            <a:r>
              <a:rPr lang="en-US" b="0" u="none" dirty="0"/>
              <a:t>2001(Maharashtra) population grew by </a:t>
            </a:r>
            <a:r>
              <a:rPr lang="en-US" u="none" dirty="0"/>
              <a:t>22.73%.</a:t>
            </a:r>
          </a:p>
          <a:p>
            <a:pPr algn="just"/>
            <a:endParaRPr lang="en-US" u="none" dirty="0"/>
          </a:p>
          <a:p>
            <a:pPr algn="just"/>
            <a:r>
              <a:rPr lang="en-US" u="none" dirty="0"/>
              <a:t>Share of India's Population:</a:t>
            </a:r>
          </a:p>
          <a:p>
            <a:pPr marL="285750" indent="-285750" algn="just">
              <a:buFont typeface="Arial" panose="020B0604020202020204" pitchFamily="34" charset="0"/>
              <a:buChar char="•"/>
            </a:pPr>
            <a:r>
              <a:rPr lang="en-US" b="0" u="none" dirty="0"/>
              <a:t>Maharashtra contributed 9.42% to India's total population.</a:t>
            </a:r>
          </a:p>
          <a:p>
            <a:pPr marL="285750" indent="-285750" algn="just">
              <a:buFont typeface="Arial" panose="020B0604020202020204" pitchFamily="34" charset="0"/>
              <a:buChar char="•"/>
            </a:pPr>
            <a:r>
              <a:rPr lang="en-US" b="0" u="none" dirty="0"/>
              <a:t>This means nearly 1 in 10 people in India were from Maharashtra.</a:t>
            </a:r>
          </a:p>
          <a:p>
            <a:pPr marL="285750" indent="-285750" algn="just">
              <a:buFont typeface="Arial" panose="020B0604020202020204" pitchFamily="34" charset="0"/>
              <a:buChar char="•"/>
            </a:pPr>
            <a:r>
              <a:rPr lang="en-US" b="0" u="none" dirty="0"/>
              <a:t>The state's significant population growth highlights its </a:t>
            </a:r>
            <a:r>
              <a:rPr lang="en-US" u="none" dirty="0"/>
              <a:t>demographic role</a:t>
            </a:r>
            <a:r>
              <a:rPr lang="en-US" b="0" u="none" dirty="0"/>
              <a:t> in India.</a:t>
            </a:r>
          </a:p>
          <a:p>
            <a:pPr algn="just"/>
            <a:endParaRPr lang="en-US" b="0" u="none" dirty="0"/>
          </a:p>
          <a:p>
            <a:pPr algn="just"/>
            <a:r>
              <a:rPr lang="en-US" u="none" dirty="0"/>
              <a:t>Implications:</a:t>
            </a:r>
          </a:p>
          <a:p>
            <a:pPr algn="just"/>
            <a:r>
              <a:rPr lang="en-US" b="0" u="none" dirty="0"/>
              <a:t>Insights can help guide government investments in areas like:</a:t>
            </a:r>
          </a:p>
          <a:p>
            <a:pPr marL="285750" indent="-285750" algn="just">
              <a:buFont typeface="Arial" panose="020B0604020202020204" pitchFamily="34" charset="0"/>
              <a:buChar char="•"/>
            </a:pPr>
            <a:r>
              <a:rPr lang="en-US" b="0" u="none" dirty="0"/>
              <a:t>Public infrastructure.</a:t>
            </a:r>
          </a:p>
          <a:p>
            <a:pPr marL="285750" indent="-285750" algn="just">
              <a:buFont typeface="Arial" panose="020B0604020202020204" pitchFamily="34" charset="0"/>
              <a:buChar char="•"/>
            </a:pPr>
            <a:r>
              <a:rPr lang="en-US" b="0" u="none" dirty="0"/>
              <a:t>Housing.</a:t>
            </a:r>
          </a:p>
          <a:p>
            <a:pPr marL="285750" indent="-285750" algn="just">
              <a:buFont typeface="Arial" panose="020B0604020202020204" pitchFamily="34" charset="0"/>
              <a:buChar char="•"/>
            </a:pPr>
            <a:r>
              <a:rPr lang="en-US" b="0" u="none" dirty="0"/>
              <a:t>Employment opportunities.</a:t>
            </a:r>
            <a:endParaRPr lang="en-IN" b="0" u="none" dirty="0"/>
          </a:p>
        </p:txBody>
      </p:sp>
      <p:graphicFrame>
        <p:nvGraphicFramePr>
          <p:cNvPr id="2" name="Object 1">
            <a:extLst>
              <a:ext uri="{FF2B5EF4-FFF2-40B4-BE49-F238E27FC236}">
                <a16:creationId xmlns:a16="http://schemas.microsoft.com/office/drawing/2014/main" id="{D3D6005A-6674-DA3D-6EDD-DBABB4DBFA8C}"/>
              </a:ext>
            </a:extLst>
          </p:cNvPr>
          <p:cNvGraphicFramePr>
            <a:graphicFrameLocks noChangeAspect="1"/>
          </p:cNvGraphicFramePr>
          <p:nvPr>
            <p:extLst>
              <p:ext uri="{D42A27DB-BD31-4B8C-83A1-F6EECF244321}">
                <p14:modId xmlns:p14="http://schemas.microsoft.com/office/powerpoint/2010/main" val="4017631651"/>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2" imgW="10206925" imgH="86536" progId="CorelDraw.Graphic.20">
                  <p:embed/>
                </p:oleObj>
              </mc:Choice>
              <mc:Fallback>
                <p:oleObj name="CorelDRAW" r:id="rId2" imgW="10206925" imgH="86536" progId="CorelDraw.Graphic.20">
                  <p:embed/>
                  <p:pic>
                    <p:nvPicPr>
                      <p:cNvPr id="9" name="Object 8">
                        <a:extLst>
                          <a:ext uri="{FF2B5EF4-FFF2-40B4-BE49-F238E27FC236}">
                            <a16:creationId xmlns:a16="http://schemas.microsoft.com/office/drawing/2014/main" id="{A67BC0AF-D362-9B2E-C681-C203C913E17E}"/>
                          </a:ext>
                        </a:extLst>
                      </p:cNvPr>
                      <p:cNvPicPr/>
                      <p:nvPr/>
                    </p:nvPicPr>
                    <p:blipFill>
                      <a:blip r:embed="rId3"/>
                      <a:stretch>
                        <a:fillRect/>
                      </a:stretch>
                    </p:blipFill>
                    <p:spPr>
                      <a:xfrm>
                        <a:off x="616268" y="885602"/>
                        <a:ext cx="11412446" cy="87313"/>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35768255-6F32-9A82-E0F0-05F70F4830EF}"/>
              </a:ext>
            </a:extLst>
          </p:cNvPr>
          <p:cNvSpPr txBox="1"/>
          <p:nvPr/>
        </p:nvSpPr>
        <p:spPr>
          <a:xfrm>
            <a:off x="611766" y="105117"/>
            <a:ext cx="7913331" cy="830997"/>
          </a:xfrm>
          <a:prstGeom prst="rect">
            <a:avLst/>
          </a:prstGeom>
          <a:noFill/>
        </p:spPr>
        <p:txBody>
          <a:bodyPr wrap="square" rtlCol="0">
            <a:spAutoFit/>
          </a:bodyPr>
          <a:lstStyle>
            <a:defPPr>
              <a:defRPr lang="en-US"/>
            </a:defPPr>
            <a:lvl1pPr>
              <a:defRPr sz="2400" b="1">
                <a:solidFill>
                  <a:schemeClr val="bg1"/>
                </a:solidFill>
              </a:defRPr>
            </a:lvl1pPr>
          </a:lstStyle>
          <a:p>
            <a:r>
              <a:rPr lang="en-US" dirty="0"/>
              <a:t>4. What is the Growth rate when MAHARASHTRA</a:t>
            </a:r>
          </a:p>
          <a:p>
            <a:r>
              <a:rPr lang="en-US" dirty="0"/>
              <a:t> has maximum percentage share in India's population? </a:t>
            </a:r>
            <a:endParaRPr lang="en-IN" dirty="0"/>
          </a:p>
        </p:txBody>
      </p:sp>
      <p:sp>
        <p:nvSpPr>
          <p:cNvPr id="11" name="TextBox 10">
            <a:extLst>
              <a:ext uri="{FF2B5EF4-FFF2-40B4-BE49-F238E27FC236}">
                <a16:creationId xmlns:a16="http://schemas.microsoft.com/office/drawing/2014/main" id="{D22C83EE-5A84-DE3F-4B31-9EAC91735895}"/>
              </a:ext>
            </a:extLst>
          </p:cNvPr>
          <p:cNvSpPr txBox="1"/>
          <p:nvPr/>
        </p:nvSpPr>
        <p:spPr>
          <a:xfrm>
            <a:off x="616268" y="1324303"/>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12" name="TextBox 11">
            <a:extLst>
              <a:ext uri="{FF2B5EF4-FFF2-40B4-BE49-F238E27FC236}">
                <a16:creationId xmlns:a16="http://schemas.microsoft.com/office/drawing/2014/main" id="{26913FA9-3F69-20B6-FD46-D773FE3C79A0}"/>
              </a:ext>
            </a:extLst>
          </p:cNvPr>
          <p:cNvSpPr txBox="1"/>
          <p:nvPr/>
        </p:nvSpPr>
        <p:spPr>
          <a:xfrm>
            <a:off x="616268" y="4034827"/>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pic>
        <p:nvPicPr>
          <p:cNvPr id="8" name="Picture 7" descr="A screenshot of a computer&#10;&#10;Description automatically generated">
            <a:extLst>
              <a:ext uri="{FF2B5EF4-FFF2-40B4-BE49-F238E27FC236}">
                <a16:creationId xmlns:a16="http://schemas.microsoft.com/office/drawing/2014/main" id="{3597B06E-084F-0280-1A5E-20837477DA33}"/>
              </a:ext>
            </a:extLst>
          </p:cNvPr>
          <p:cNvPicPr>
            <a:picLocks noChangeAspect="1"/>
          </p:cNvPicPr>
          <p:nvPr/>
        </p:nvPicPr>
        <p:blipFill>
          <a:blip r:embed="rId4">
            <a:extLst>
              <a:ext uri="{28A0092B-C50C-407E-A947-70E740481C1C}">
                <a14:useLocalDpi xmlns:a14="http://schemas.microsoft.com/office/drawing/2010/main" val="0"/>
              </a:ext>
            </a:extLst>
          </a:blip>
          <a:srcRect l="8695" t="30288" r="46460" b="43007"/>
          <a:stretch/>
        </p:blipFill>
        <p:spPr>
          <a:xfrm>
            <a:off x="1148081" y="1841832"/>
            <a:ext cx="6198650" cy="1948489"/>
          </a:xfrm>
          <a:prstGeom prst="rect">
            <a:avLst/>
          </a:prstGeom>
          <a:ln w="19050">
            <a:solidFill>
              <a:schemeClr val="tx1"/>
            </a:solidFill>
          </a:ln>
          <a:effectLst>
            <a:outerShdw blurRad="50800" dist="38100" dir="18900000" algn="bl" rotWithShape="0">
              <a:prstClr val="black">
                <a:alpha val="40000"/>
              </a:prstClr>
            </a:outerShdw>
          </a:effectLst>
        </p:spPr>
      </p:pic>
      <p:pic>
        <p:nvPicPr>
          <p:cNvPr id="15" name="Picture 14" descr="A screenshot of a computer&#10;&#10;Description automatically generated">
            <a:extLst>
              <a:ext uri="{FF2B5EF4-FFF2-40B4-BE49-F238E27FC236}">
                <a16:creationId xmlns:a16="http://schemas.microsoft.com/office/drawing/2014/main" id="{F327E4CE-F367-FEA7-01D8-FBF39942FA54}"/>
              </a:ext>
            </a:extLst>
          </p:cNvPr>
          <p:cNvPicPr>
            <a:picLocks noChangeAspect="1"/>
          </p:cNvPicPr>
          <p:nvPr/>
        </p:nvPicPr>
        <p:blipFill>
          <a:blip r:embed="rId5">
            <a:extLst>
              <a:ext uri="{28A0092B-C50C-407E-A947-70E740481C1C}">
                <a14:useLocalDpi xmlns:a14="http://schemas.microsoft.com/office/drawing/2010/main" val="0"/>
              </a:ext>
            </a:extLst>
          </a:blip>
          <a:srcRect l="6393" t="42112" r="58492" b="42567"/>
          <a:stretch/>
        </p:blipFill>
        <p:spPr>
          <a:xfrm>
            <a:off x="1148081" y="4790688"/>
            <a:ext cx="6198650" cy="1340825"/>
          </a:xfrm>
          <a:prstGeom prst="rect">
            <a:avLst/>
          </a:prstGeom>
          <a:ln w="19050">
            <a:solidFill>
              <a:schemeClr val="tx1"/>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5931844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DCF07-837A-CBA3-CE5C-E7BA15A771B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EA2F37F-929A-D6AD-8990-93AAD8F1314C}"/>
              </a:ext>
            </a:extLst>
          </p:cNvPr>
          <p:cNvSpPr/>
          <p:nvPr/>
        </p:nvSpPr>
        <p:spPr>
          <a:xfrm>
            <a:off x="0" y="0"/>
            <a:ext cx="8229599" cy="6999890"/>
          </a:xfrm>
          <a:prstGeom prst="rect">
            <a:avLst/>
          </a:prstGeom>
          <a:solidFill>
            <a:srgbClr val="194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9961AF5C-3D5F-1E22-FEAA-DD1EDD33DD3D}"/>
              </a:ext>
            </a:extLst>
          </p:cNvPr>
          <p:cNvSpPr txBox="1">
            <a:spLocks/>
          </p:cNvSpPr>
          <p:nvPr/>
        </p:nvSpPr>
        <p:spPr>
          <a:xfrm>
            <a:off x="1060132" y="361507"/>
            <a:ext cx="10058400" cy="8610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3600" dirty="0">
              <a:solidFill>
                <a:srgbClr val="AB25AE"/>
              </a:solidFill>
              <a:latin typeface="Adani Bold" panose="02000503000000020004" pitchFamily="2" charset="0"/>
            </a:endParaRPr>
          </a:p>
        </p:txBody>
      </p:sp>
      <p:sp>
        <p:nvSpPr>
          <p:cNvPr id="5" name="Subtitle 2">
            <a:extLst>
              <a:ext uri="{FF2B5EF4-FFF2-40B4-BE49-F238E27FC236}">
                <a16:creationId xmlns:a16="http://schemas.microsoft.com/office/drawing/2014/main" id="{AD3A1CC2-FDD1-D10C-19F9-F203B050A01F}"/>
              </a:ext>
            </a:extLst>
          </p:cNvPr>
          <p:cNvSpPr txBox="1">
            <a:spLocks/>
          </p:cNvSpPr>
          <p:nvPr/>
        </p:nvSpPr>
        <p:spPr>
          <a:xfrm>
            <a:off x="1148081" y="40605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tx1">
                  <a:lumMod val="75000"/>
                  <a:lumOff val="25000"/>
                </a:schemeClr>
              </a:solidFill>
              <a:latin typeface="Adani Bold" panose="02000503000000020004" pitchFamily="2" charset="0"/>
            </a:endParaRPr>
          </a:p>
        </p:txBody>
      </p:sp>
      <p:sp>
        <p:nvSpPr>
          <p:cNvPr id="7" name="Subtitle 2">
            <a:extLst>
              <a:ext uri="{FF2B5EF4-FFF2-40B4-BE49-F238E27FC236}">
                <a16:creationId xmlns:a16="http://schemas.microsoft.com/office/drawing/2014/main" id="{43B4CEF0-9658-0CBD-FB1A-062E17E75A5A}"/>
              </a:ext>
            </a:extLst>
          </p:cNvPr>
          <p:cNvSpPr txBox="1">
            <a:spLocks/>
          </p:cNvSpPr>
          <p:nvPr/>
        </p:nvSpPr>
        <p:spPr>
          <a:xfrm>
            <a:off x="985520" y="1648048"/>
            <a:ext cx="10207624" cy="22156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200" b="1" i="0" u="none" strike="noStrike" dirty="0">
              <a:solidFill>
                <a:schemeClr val="tx1"/>
              </a:solidFill>
              <a:effectLst/>
              <a:latin typeface="+mj-lt"/>
              <a:cs typeface="Times New Roman" panose="02020603050405020304" pitchFamily="18" charset="0"/>
            </a:endParaRPr>
          </a:p>
          <a:p>
            <a:pPr algn="l"/>
            <a:endParaRPr lang="en-US" sz="3200" b="1" i="0" u="none" strike="noStrike" dirty="0">
              <a:solidFill>
                <a:schemeClr val="tx1"/>
              </a:solidFill>
              <a:effectLst/>
              <a:latin typeface="+mj-lt"/>
              <a:cs typeface="Times New Roman" panose="02020603050405020304" pitchFamily="18" charset="0"/>
            </a:endParaRPr>
          </a:p>
        </p:txBody>
      </p:sp>
      <p:sp>
        <p:nvSpPr>
          <p:cNvPr id="18" name="TextBox 17">
            <a:extLst>
              <a:ext uri="{FF2B5EF4-FFF2-40B4-BE49-F238E27FC236}">
                <a16:creationId xmlns:a16="http://schemas.microsoft.com/office/drawing/2014/main" id="{83C303EC-EBE1-07B7-3AB0-698FCB1C22BF}"/>
              </a:ext>
            </a:extLst>
          </p:cNvPr>
          <p:cNvSpPr txBox="1"/>
          <p:nvPr/>
        </p:nvSpPr>
        <p:spPr>
          <a:xfrm>
            <a:off x="8322138" y="1109112"/>
            <a:ext cx="3706576" cy="55092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600" b="1" u="sng">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Interpretation and Insights</a:t>
            </a:r>
          </a:p>
          <a:p>
            <a:pPr algn="just"/>
            <a:endParaRPr lang="en-IN" u="none" dirty="0"/>
          </a:p>
          <a:p>
            <a:pPr algn="just"/>
            <a:r>
              <a:rPr lang="en-US" altLang="en-US" u="none" dirty="0"/>
              <a:t>Population: </a:t>
            </a:r>
            <a:r>
              <a:rPr lang="en-US" altLang="en-US" b="0" u="none" dirty="0"/>
              <a:t>Maharashtra has a much larger population (</a:t>
            </a:r>
            <a:r>
              <a:rPr lang="en-US" altLang="en-US" u="none" dirty="0"/>
              <a:t>78.94 million</a:t>
            </a:r>
            <a:r>
              <a:rPr lang="en-US" altLang="en-US" b="0" u="none" dirty="0"/>
              <a:t>) than Gujarat (</a:t>
            </a:r>
            <a:r>
              <a:rPr lang="en-US" altLang="en-US" u="none" dirty="0"/>
              <a:t>41.31 million</a:t>
            </a:r>
            <a:r>
              <a:rPr lang="en-US" altLang="en-US" b="0" u="none" dirty="0"/>
              <a:t>).</a:t>
            </a:r>
          </a:p>
          <a:p>
            <a:pPr algn="just"/>
            <a:endParaRPr lang="en-US" altLang="en-US" b="0" u="none" dirty="0"/>
          </a:p>
          <a:p>
            <a:pPr algn="just"/>
            <a:r>
              <a:rPr lang="en-US" altLang="en-US" u="none" dirty="0"/>
              <a:t>Growth Rate: </a:t>
            </a:r>
            <a:r>
              <a:rPr lang="en-US" altLang="en-US" b="0" u="none" dirty="0"/>
              <a:t>Maharashtra's population growth rate (25.73%) is higher than Gujarat’s (21.19%), indicating faster population expansion in Maharashtra.</a:t>
            </a:r>
          </a:p>
          <a:p>
            <a:pPr algn="just"/>
            <a:endParaRPr lang="en-US" altLang="en-US" b="0" u="none" dirty="0"/>
          </a:p>
          <a:p>
            <a:pPr algn="just"/>
            <a:r>
              <a:rPr lang="en-US" altLang="en-US" u="none" dirty="0"/>
              <a:t>Annual Rainfall: </a:t>
            </a:r>
            <a:r>
              <a:rPr lang="en-US" altLang="en-US" b="0" u="none" dirty="0"/>
              <a:t>Maharashtra received 880.5 mm of rainfall, higher than Gujarat's 672.7 mm, influencing water resources and agricultural conditions.</a:t>
            </a:r>
          </a:p>
          <a:p>
            <a:pPr algn="just"/>
            <a:endParaRPr lang="en-US" altLang="en-US" b="0" u="none" dirty="0"/>
          </a:p>
          <a:p>
            <a:pPr algn="just"/>
            <a:r>
              <a:rPr lang="en-US" altLang="en-US" u="none" dirty="0"/>
              <a:t>Economic Implication: </a:t>
            </a:r>
            <a:r>
              <a:rPr lang="en-US" altLang="en-US" b="0" u="none" dirty="0"/>
              <a:t>The larger population and higher growth rate in Maharashtra suggest greater economic activity, with potential challenges in infrastructure and resource management.</a:t>
            </a:r>
          </a:p>
        </p:txBody>
      </p:sp>
      <p:graphicFrame>
        <p:nvGraphicFramePr>
          <p:cNvPr id="3" name="Object 2">
            <a:extLst>
              <a:ext uri="{FF2B5EF4-FFF2-40B4-BE49-F238E27FC236}">
                <a16:creationId xmlns:a16="http://schemas.microsoft.com/office/drawing/2014/main" id="{AC3F6AFF-AAAA-0CCE-2AC9-FAA7D76BB54C}"/>
              </a:ext>
            </a:extLst>
          </p:cNvPr>
          <p:cNvGraphicFramePr>
            <a:graphicFrameLocks noChangeAspect="1"/>
          </p:cNvGraphicFramePr>
          <p:nvPr>
            <p:extLst>
              <p:ext uri="{D42A27DB-BD31-4B8C-83A1-F6EECF244321}">
                <p14:modId xmlns:p14="http://schemas.microsoft.com/office/powerpoint/2010/main" val="2677866644"/>
              </p:ext>
            </p:extLst>
          </p:nvPr>
        </p:nvGraphicFramePr>
        <p:xfrm>
          <a:off x="616268" y="885602"/>
          <a:ext cx="11412446" cy="87313"/>
        </p:xfrm>
        <a:graphic>
          <a:graphicData uri="http://schemas.openxmlformats.org/presentationml/2006/ole">
            <mc:AlternateContent xmlns:mc="http://schemas.openxmlformats.org/markup-compatibility/2006">
              <mc:Choice xmlns:v="urn:schemas-microsoft-com:vml" Requires="v">
                <p:oleObj name="CorelDRAW" r:id="rId2" imgW="10206925" imgH="86536" progId="CorelDraw.Graphic.20">
                  <p:embed/>
                </p:oleObj>
              </mc:Choice>
              <mc:Fallback>
                <p:oleObj name="CorelDRAW" r:id="rId2" imgW="10206925" imgH="86536" progId="CorelDraw.Graphic.20">
                  <p:embed/>
                  <p:pic>
                    <p:nvPicPr>
                      <p:cNvPr id="2" name="Object 1">
                        <a:extLst>
                          <a:ext uri="{FF2B5EF4-FFF2-40B4-BE49-F238E27FC236}">
                            <a16:creationId xmlns:a16="http://schemas.microsoft.com/office/drawing/2014/main" id="{D3D6005A-6674-DA3D-6EDD-DBABB4DBFA8C}"/>
                          </a:ext>
                        </a:extLst>
                      </p:cNvPr>
                      <p:cNvPicPr/>
                      <p:nvPr/>
                    </p:nvPicPr>
                    <p:blipFill>
                      <a:blip r:embed="rId3"/>
                      <a:stretch>
                        <a:fillRect/>
                      </a:stretch>
                    </p:blipFill>
                    <p:spPr>
                      <a:xfrm>
                        <a:off x="616268" y="885602"/>
                        <a:ext cx="11412446" cy="87313"/>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4356B926-ACCA-6AD4-BA73-DC0E85785C4A}"/>
              </a:ext>
            </a:extLst>
          </p:cNvPr>
          <p:cNvSpPr txBox="1"/>
          <p:nvPr/>
        </p:nvSpPr>
        <p:spPr>
          <a:xfrm>
            <a:off x="611767" y="105117"/>
            <a:ext cx="7617832" cy="830997"/>
          </a:xfrm>
          <a:prstGeom prst="rect">
            <a:avLst/>
          </a:prstGeom>
          <a:noFill/>
        </p:spPr>
        <p:txBody>
          <a:bodyPr wrap="square" rtlCol="0">
            <a:spAutoFit/>
          </a:bodyPr>
          <a:lstStyle>
            <a:defPPr>
              <a:defRPr lang="en-US"/>
            </a:defPPr>
            <a:lvl1pPr>
              <a:defRPr sz="2400" b="1">
                <a:solidFill>
                  <a:schemeClr val="bg1"/>
                </a:solidFill>
              </a:defRPr>
            </a:lvl1pPr>
          </a:lstStyle>
          <a:p>
            <a:r>
              <a:rPr lang="en-US" dirty="0"/>
              <a:t>5. Fetch Rainfall, Population, population growth rate of GUJARAT and MAHARSHTRA in 1991.</a:t>
            </a:r>
            <a:endParaRPr lang="en-IN" dirty="0"/>
          </a:p>
        </p:txBody>
      </p:sp>
      <p:sp>
        <p:nvSpPr>
          <p:cNvPr id="11" name="TextBox 10">
            <a:extLst>
              <a:ext uri="{FF2B5EF4-FFF2-40B4-BE49-F238E27FC236}">
                <a16:creationId xmlns:a16="http://schemas.microsoft.com/office/drawing/2014/main" id="{73D352F2-6D5B-3F2A-CB91-46668F483343}"/>
              </a:ext>
            </a:extLst>
          </p:cNvPr>
          <p:cNvSpPr txBox="1"/>
          <p:nvPr/>
        </p:nvSpPr>
        <p:spPr>
          <a:xfrm>
            <a:off x="616268" y="1324303"/>
            <a:ext cx="1985042" cy="369332"/>
          </a:xfrm>
          <a:prstGeom prst="rect">
            <a:avLst/>
          </a:prstGeom>
          <a:noFill/>
        </p:spPr>
        <p:txBody>
          <a:bodyPr wrap="square" rtlCol="0">
            <a:spAutoFit/>
          </a:bodyPr>
          <a:lstStyle/>
          <a:p>
            <a:r>
              <a:rPr lang="en-US" b="1" dirty="0">
                <a:solidFill>
                  <a:schemeClr val="bg1"/>
                </a:solidFill>
              </a:rPr>
              <a:t>Code:</a:t>
            </a:r>
            <a:endParaRPr lang="en-IN" b="1" dirty="0">
              <a:solidFill>
                <a:schemeClr val="bg1"/>
              </a:solidFill>
            </a:endParaRPr>
          </a:p>
        </p:txBody>
      </p:sp>
      <p:sp>
        <p:nvSpPr>
          <p:cNvPr id="13" name="TextBox 12">
            <a:extLst>
              <a:ext uri="{FF2B5EF4-FFF2-40B4-BE49-F238E27FC236}">
                <a16:creationId xmlns:a16="http://schemas.microsoft.com/office/drawing/2014/main" id="{100AC4F6-CC3C-231A-92AC-C34AFB1E2797}"/>
              </a:ext>
            </a:extLst>
          </p:cNvPr>
          <p:cNvSpPr txBox="1"/>
          <p:nvPr/>
        </p:nvSpPr>
        <p:spPr>
          <a:xfrm>
            <a:off x="616268" y="4034827"/>
            <a:ext cx="1985042" cy="369332"/>
          </a:xfrm>
          <a:prstGeom prst="rect">
            <a:avLst/>
          </a:prstGeom>
          <a:noFill/>
        </p:spPr>
        <p:txBody>
          <a:bodyPr wrap="square" rtlCol="0">
            <a:spAutoFit/>
          </a:bodyPr>
          <a:lstStyle/>
          <a:p>
            <a:r>
              <a:rPr lang="en-US" b="1" dirty="0">
                <a:solidFill>
                  <a:schemeClr val="bg1"/>
                </a:solidFill>
              </a:rPr>
              <a:t>Output:</a:t>
            </a:r>
            <a:endParaRPr lang="en-IN" b="1" dirty="0">
              <a:solidFill>
                <a:schemeClr val="bg1"/>
              </a:solidFill>
            </a:endParaRPr>
          </a:p>
        </p:txBody>
      </p:sp>
      <p:pic>
        <p:nvPicPr>
          <p:cNvPr id="16" name="Picture 15" descr="A computer screen with text&#10;&#10;Description automatically generated">
            <a:extLst>
              <a:ext uri="{FF2B5EF4-FFF2-40B4-BE49-F238E27FC236}">
                <a16:creationId xmlns:a16="http://schemas.microsoft.com/office/drawing/2014/main" id="{7D581884-423D-7151-CA9E-2D7313F6E2AA}"/>
              </a:ext>
            </a:extLst>
          </p:cNvPr>
          <p:cNvPicPr>
            <a:picLocks noChangeAspect="1"/>
          </p:cNvPicPr>
          <p:nvPr/>
        </p:nvPicPr>
        <p:blipFill>
          <a:blip r:embed="rId4">
            <a:extLst>
              <a:ext uri="{28A0092B-C50C-407E-A947-70E740481C1C}">
                <a14:useLocalDpi xmlns:a14="http://schemas.microsoft.com/office/drawing/2010/main" val="0"/>
              </a:ext>
            </a:extLst>
          </a:blip>
          <a:srcRect l="22133" t="61065" r="19569" b="29309"/>
          <a:stretch/>
        </p:blipFill>
        <p:spPr>
          <a:xfrm>
            <a:off x="644974" y="4786587"/>
            <a:ext cx="7107714" cy="659839"/>
          </a:xfrm>
          <a:prstGeom prst="rect">
            <a:avLst/>
          </a:prstGeom>
          <a:ln w="19050">
            <a:solidFill>
              <a:schemeClr val="tx1"/>
            </a:solidFill>
          </a:ln>
          <a:effectLst>
            <a:outerShdw blurRad="50800" dist="38100" dir="18900000" algn="bl" rotWithShape="0">
              <a:prstClr val="black">
                <a:alpha val="40000"/>
              </a:prstClr>
            </a:outerShdw>
          </a:effectLst>
        </p:spPr>
      </p:pic>
      <p:pic>
        <p:nvPicPr>
          <p:cNvPr id="17" name="Picture 16" descr="A computer screen with text&#10;&#10;Description automatically generated">
            <a:extLst>
              <a:ext uri="{FF2B5EF4-FFF2-40B4-BE49-F238E27FC236}">
                <a16:creationId xmlns:a16="http://schemas.microsoft.com/office/drawing/2014/main" id="{091848FB-5B99-9E8E-47F2-80F3F8E3C870}"/>
              </a:ext>
            </a:extLst>
          </p:cNvPr>
          <p:cNvPicPr>
            <a:picLocks noChangeAspect="1"/>
          </p:cNvPicPr>
          <p:nvPr/>
        </p:nvPicPr>
        <p:blipFill>
          <a:blip r:embed="rId4">
            <a:extLst>
              <a:ext uri="{28A0092B-C50C-407E-A947-70E740481C1C}">
                <a14:useLocalDpi xmlns:a14="http://schemas.microsoft.com/office/drawing/2010/main" val="0"/>
              </a:ext>
            </a:extLst>
          </a:blip>
          <a:srcRect l="22133" t="24683" r="24882" b="53815"/>
          <a:stretch/>
        </p:blipFill>
        <p:spPr>
          <a:xfrm>
            <a:off x="1292668" y="1803411"/>
            <a:ext cx="6460020" cy="1473895"/>
          </a:xfrm>
          <a:prstGeom prst="rect">
            <a:avLst/>
          </a:prstGeom>
          <a:ln w="19050">
            <a:solidFill>
              <a:schemeClr val="tx1"/>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957906380"/>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5822</TotalTime>
  <Words>1210</Words>
  <Application>Microsoft Office PowerPoint</Application>
  <PresentationFormat>Widescreen</PresentationFormat>
  <Paragraphs>178</Paragraphs>
  <Slides>18</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5" baseType="lpstr">
      <vt:lpstr>Adani Bold</vt:lpstr>
      <vt:lpstr>Aptos</vt:lpstr>
      <vt:lpstr>Aptos Display</vt:lpstr>
      <vt:lpstr>Arial</vt:lpstr>
      <vt:lpstr>Calibri</vt:lpstr>
      <vt:lpstr>Office Theme</vt:lpstr>
      <vt:lpstr>CorelDRAW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datatypes (Vectors)</dc:title>
  <dc:creator>Utkarsh  Sharma</dc:creator>
  <cp:lastModifiedBy>Muskaan Acharya</cp:lastModifiedBy>
  <cp:revision>261</cp:revision>
  <dcterms:created xsi:type="dcterms:W3CDTF">2022-04-02T05:42:11Z</dcterms:created>
  <dcterms:modified xsi:type="dcterms:W3CDTF">2024-12-29T17:09:55Z</dcterms:modified>
</cp:coreProperties>
</file>